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834" r:id="rId2"/>
  </p:sldMasterIdLst>
  <p:notesMasterIdLst>
    <p:notesMasterId r:id="rId19"/>
  </p:notesMasterIdLst>
  <p:sldIdLst>
    <p:sldId id="389" r:id="rId3"/>
    <p:sldId id="713" r:id="rId4"/>
    <p:sldId id="711" r:id="rId5"/>
    <p:sldId id="712" r:id="rId6"/>
    <p:sldId id="269" r:id="rId7"/>
    <p:sldId id="692" r:id="rId8"/>
    <p:sldId id="693" r:id="rId9"/>
    <p:sldId id="694" r:id="rId10"/>
    <p:sldId id="708" r:id="rId11"/>
    <p:sldId id="709" r:id="rId12"/>
    <p:sldId id="710" r:id="rId13"/>
    <p:sldId id="695" r:id="rId14"/>
    <p:sldId id="699" r:id="rId15"/>
    <p:sldId id="698" r:id="rId16"/>
    <p:sldId id="366" r:id="rId17"/>
    <p:sldId id="690" r:id="rId18"/>
  </p:sldIdLst>
  <p:sldSz cx="14630400" cy="9144000"/>
  <p:notesSz cx="10234613" cy="14662150"/>
  <p:defaultTextStyle>
    <a:defPPr>
      <a:defRPr lang="en-US"/>
    </a:defPPr>
    <a:lvl1pPr algn="l" defTabSz="1357313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677863" indent="-220663" algn="l" defTabSz="1357313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357313" indent="-442913" algn="l" defTabSz="1357313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2036763" indent="-665163" algn="l" defTabSz="1357313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716213" indent="-887413" algn="l" defTabSz="1357313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7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43FE9AD-0DF0-4835-8056-5F5A4C32BFAD}">
          <p14:sldIdLst>
            <p14:sldId id="389"/>
            <p14:sldId id="713"/>
            <p14:sldId id="711"/>
            <p14:sldId id="712"/>
            <p14:sldId id="269"/>
            <p14:sldId id="692"/>
            <p14:sldId id="693"/>
            <p14:sldId id="694"/>
            <p14:sldId id="708"/>
            <p14:sldId id="709"/>
            <p14:sldId id="710"/>
            <p14:sldId id="695"/>
            <p14:sldId id="699"/>
            <p14:sldId id="698"/>
            <p14:sldId id="366"/>
            <p14:sldId id="6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>
      <p:cViewPr varScale="1">
        <p:scale>
          <a:sx n="65" d="100"/>
          <a:sy n="65" d="100"/>
        </p:scale>
        <p:origin x="725" y="58"/>
      </p:cViewPr>
      <p:guideLst>
        <p:guide orient="horz" pos="2880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4999" cy="733108"/>
          </a:xfrm>
          <a:prstGeom prst="rect">
            <a:avLst/>
          </a:prstGeom>
        </p:spPr>
        <p:txBody>
          <a:bodyPr vert="horz" lIns="138550" tIns="69275" rIns="138550" bIns="69275" rtlCol="0"/>
          <a:lstStyle>
            <a:lvl1pPr algn="l" defTabSz="2058436" fontAlgn="auto">
              <a:spcBef>
                <a:spcPts val="0"/>
              </a:spcBef>
              <a:spcAft>
                <a:spcPts val="0"/>
              </a:spcAft>
              <a:defRPr sz="18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6" y="1"/>
            <a:ext cx="4434999" cy="733108"/>
          </a:xfrm>
          <a:prstGeom prst="rect">
            <a:avLst/>
          </a:prstGeom>
        </p:spPr>
        <p:txBody>
          <a:bodyPr vert="horz" lIns="138550" tIns="69275" rIns="138550" bIns="69275" rtlCol="0"/>
          <a:lstStyle>
            <a:lvl1pPr algn="r" defTabSz="2058436" fontAlgn="auto">
              <a:spcBef>
                <a:spcPts val="0"/>
              </a:spcBef>
              <a:spcAft>
                <a:spcPts val="0"/>
              </a:spcAft>
              <a:defRPr sz="18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58A56E0-B3E8-42B2-8529-91238AEE8038}" type="datetimeFigureOut">
              <a:rPr lang="en-US"/>
              <a:pPr>
                <a:defRPr/>
              </a:pPr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098550"/>
            <a:ext cx="8799513" cy="5499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8550" tIns="69275" rIns="138550" bIns="69275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2" y="6964522"/>
            <a:ext cx="8187690" cy="6597968"/>
          </a:xfrm>
          <a:prstGeom prst="rect">
            <a:avLst/>
          </a:prstGeom>
        </p:spPr>
        <p:txBody>
          <a:bodyPr vert="horz" lIns="138550" tIns="69275" rIns="138550" bIns="69275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3926498"/>
            <a:ext cx="4434999" cy="733108"/>
          </a:xfrm>
          <a:prstGeom prst="rect">
            <a:avLst/>
          </a:prstGeom>
        </p:spPr>
        <p:txBody>
          <a:bodyPr vert="horz" lIns="138550" tIns="69275" rIns="138550" bIns="69275" rtlCol="0" anchor="b"/>
          <a:lstStyle>
            <a:lvl1pPr algn="l" defTabSz="2058436" fontAlgn="auto">
              <a:spcBef>
                <a:spcPts val="0"/>
              </a:spcBef>
              <a:spcAft>
                <a:spcPts val="0"/>
              </a:spcAft>
              <a:defRPr sz="18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6" y="13926498"/>
            <a:ext cx="4434999" cy="733108"/>
          </a:xfrm>
          <a:prstGeom prst="rect">
            <a:avLst/>
          </a:prstGeom>
        </p:spPr>
        <p:txBody>
          <a:bodyPr vert="horz" lIns="138550" tIns="69275" rIns="138550" bIns="69275" rtlCol="0" anchor="b"/>
          <a:lstStyle>
            <a:lvl1pPr algn="r" defTabSz="2058436" fontAlgn="auto">
              <a:spcBef>
                <a:spcPts val="0"/>
              </a:spcBef>
              <a:spcAft>
                <a:spcPts val="0"/>
              </a:spcAft>
              <a:defRPr sz="18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B0D09A3-0FBD-4FA9-9BCE-C4503C747B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764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357313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1pPr>
    <a:lvl2pPr marL="677863" algn="l" defTabSz="1357313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2pPr>
    <a:lvl3pPr marL="1357313" algn="l" defTabSz="1357313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3pPr>
    <a:lvl4pPr marL="2036763" algn="l" defTabSz="1357313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4pPr>
    <a:lvl5pPr marL="2716213" algn="l" defTabSz="1357313" rtl="0" fontAlgn="base">
      <a:spcBef>
        <a:spcPct val="30000"/>
      </a:spcBef>
      <a:spcAft>
        <a:spcPct val="0"/>
      </a:spcAft>
      <a:defRPr kern="1200">
        <a:solidFill>
          <a:schemeClr val="tx1"/>
        </a:solidFill>
        <a:latin typeface="+mn-lt"/>
        <a:ea typeface="+mn-ea"/>
        <a:cs typeface="+mn-cs"/>
      </a:defRPr>
    </a:lvl5pPr>
    <a:lvl6pPr marL="3396310" algn="l" defTabSz="13585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075572" algn="l" defTabSz="13585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754834" algn="l" defTabSz="13585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34096" algn="l" defTabSz="135852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Transwat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0D09A3-0FBD-4FA9-9BCE-C4503C747B9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2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840568"/>
            <a:ext cx="1243584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5181600"/>
            <a:ext cx="1024128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792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58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170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39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754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34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AB5D7-AF11-4D44-ABFF-E113DFC04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BBAD1-A7D3-4364-913B-7852F7F8C4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66185"/>
            <a:ext cx="329184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66185"/>
            <a:ext cx="963168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27FBE-8862-4323-9A17-6FAD2A5FD5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8894763"/>
            <a:ext cx="14630400" cy="244475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00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4160" y="2"/>
            <a:ext cx="13167360" cy="1524001"/>
          </a:xfrm>
        </p:spPr>
        <p:txBody>
          <a:bodyPr>
            <a:normAutofit/>
          </a:bodyPr>
          <a:lstStyle>
            <a:lvl1pPr algn="l">
              <a:defRPr sz="4200" b="0" i="0">
                <a:solidFill>
                  <a:srgbClr val="0000FF"/>
                </a:solidFill>
                <a:latin typeface="Helvetica Neue UltraLight"/>
                <a:cs typeface="Helvetica Neue Ultra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63CC3-8B7B-4B7F-A313-87227E615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496484"/>
            <a:ext cx="10972800" cy="318346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802717"/>
            <a:ext cx="10972800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Transwat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77244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Transwat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09002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279653"/>
            <a:ext cx="12618720" cy="38036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6119286"/>
            <a:ext cx="12618720" cy="20002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Transwat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14007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434167"/>
            <a:ext cx="621792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434167"/>
            <a:ext cx="621792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Transwat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86064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86836"/>
            <a:ext cx="12618720" cy="17674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7" y="2241551"/>
            <a:ext cx="6189344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7" y="3340100"/>
            <a:ext cx="6189344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1" y="2241551"/>
            <a:ext cx="6219826" cy="10985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340100"/>
            <a:ext cx="6219826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Transwat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98402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Transwat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7204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Transwat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73185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D49D2-428E-41A8-93CF-FD9E7B7C64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09600"/>
            <a:ext cx="4718685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316569"/>
            <a:ext cx="7406640" cy="649816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743200"/>
            <a:ext cx="4718685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Transwat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77746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609600"/>
            <a:ext cx="4718685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316569"/>
            <a:ext cx="7406640" cy="6498167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743200"/>
            <a:ext cx="4718685" cy="5082117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Transwat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07460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Transwat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86339"/>
      </p:ext>
    </p:extLst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486834"/>
            <a:ext cx="315468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1" y="486834"/>
            <a:ext cx="928116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Transwat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66412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7477760" y="3903664"/>
            <a:ext cx="6421120" cy="2428875"/>
          </a:xfrm>
        </p:spPr>
        <p:txBody>
          <a:bodyPr anchor="b"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US" dirty="0"/>
              <a:t>Transwat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1922" y="8331202"/>
            <a:ext cx="941493" cy="652463"/>
          </a:xfrm>
        </p:spPr>
        <p:txBody>
          <a:bodyPr anchorCtr="0"/>
          <a:lstStyle>
            <a:lvl1pPr>
              <a:defRPr smtClean="0"/>
            </a:lvl1pPr>
          </a:lstStyle>
          <a:p>
            <a:pPr>
              <a:defRPr/>
            </a:pPr>
            <a:fld id="{04903B13-4EC3-4E99-87B1-C4BB172532C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0794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875867"/>
            <a:ext cx="12435840" cy="1816100"/>
          </a:xfrm>
        </p:spPr>
        <p:txBody>
          <a:bodyPr anchor="t"/>
          <a:lstStyle>
            <a:lvl1pPr algn="l">
              <a:defRPr sz="5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875618"/>
            <a:ext cx="12435840" cy="2000249"/>
          </a:xfrm>
        </p:spPr>
        <p:txBody>
          <a:bodyPr anchor="b"/>
          <a:lstStyle>
            <a:lvl1pPr marL="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1pPr>
            <a:lvl2pPr marL="679262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5852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3778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1704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3963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07557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754834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3409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98626-D706-4216-84FB-73129D3800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33601"/>
            <a:ext cx="6461760" cy="6034617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2133601"/>
            <a:ext cx="6461760" cy="6034617"/>
          </a:xfrm>
        </p:spPr>
        <p:txBody>
          <a:bodyPr/>
          <a:lstStyle>
            <a:lvl1pPr>
              <a:defRPr sz="4200"/>
            </a:lvl1pPr>
            <a:lvl2pPr>
              <a:defRPr sz="3600"/>
            </a:lvl2pPr>
            <a:lvl3pPr>
              <a:defRPr sz="30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5A653-F476-458E-A68A-B574375DA7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46817"/>
            <a:ext cx="6464301" cy="853016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79262" indent="0">
              <a:buNone/>
              <a:defRPr sz="3000" b="1"/>
            </a:lvl2pPr>
            <a:lvl3pPr marL="1358524" indent="0">
              <a:buNone/>
              <a:defRPr sz="2700" b="1"/>
            </a:lvl3pPr>
            <a:lvl4pPr marL="2037786" indent="0">
              <a:buNone/>
              <a:defRPr sz="2400" b="1"/>
            </a:lvl4pPr>
            <a:lvl5pPr marL="2717048" indent="0">
              <a:buNone/>
              <a:defRPr sz="2400" b="1"/>
            </a:lvl5pPr>
            <a:lvl6pPr marL="3396310" indent="0">
              <a:buNone/>
              <a:defRPr sz="2400" b="1"/>
            </a:lvl6pPr>
            <a:lvl7pPr marL="4075572" indent="0">
              <a:buNone/>
              <a:defRPr sz="2400" b="1"/>
            </a:lvl7pPr>
            <a:lvl8pPr marL="4754834" indent="0">
              <a:buNone/>
              <a:defRPr sz="2400" b="1"/>
            </a:lvl8pPr>
            <a:lvl9pPr marL="5434096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899833"/>
            <a:ext cx="6464301" cy="5268384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1" y="2046817"/>
            <a:ext cx="6466840" cy="853016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79262" indent="0">
              <a:buNone/>
              <a:defRPr sz="3000" b="1"/>
            </a:lvl2pPr>
            <a:lvl3pPr marL="1358524" indent="0">
              <a:buNone/>
              <a:defRPr sz="2700" b="1"/>
            </a:lvl3pPr>
            <a:lvl4pPr marL="2037786" indent="0">
              <a:buNone/>
              <a:defRPr sz="2400" b="1"/>
            </a:lvl4pPr>
            <a:lvl5pPr marL="2717048" indent="0">
              <a:buNone/>
              <a:defRPr sz="2400" b="1"/>
            </a:lvl5pPr>
            <a:lvl6pPr marL="3396310" indent="0">
              <a:buNone/>
              <a:defRPr sz="2400" b="1"/>
            </a:lvl6pPr>
            <a:lvl7pPr marL="4075572" indent="0">
              <a:buNone/>
              <a:defRPr sz="2400" b="1"/>
            </a:lvl7pPr>
            <a:lvl8pPr marL="4754834" indent="0">
              <a:buNone/>
              <a:defRPr sz="2400" b="1"/>
            </a:lvl8pPr>
            <a:lvl9pPr marL="5434096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899833"/>
            <a:ext cx="6466840" cy="5268384"/>
          </a:xfrm>
        </p:spPr>
        <p:txBody>
          <a:bodyPr/>
          <a:lstStyle>
            <a:lvl1pPr>
              <a:defRPr sz="3600"/>
            </a:lvl1pPr>
            <a:lvl2pPr>
              <a:defRPr sz="30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72AE87-376C-4ADC-8648-2D064F5E25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4057A-4782-4D1A-87D4-E2F64038B1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1" y="364067"/>
            <a:ext cx="4813301" cy="1549400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64067"/>
            <a:ext cx="8178800" cy="7804151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913467"/>
            <a:ext cx="4813301" cy="6254751"/>
          </a:xfrm>
        </p:spPr>
        <p:txBody>
          <a:bodyPr/>
          <a:lstStyle>
            <a:lvl1pPr marL="0" indent="0">
              <a:buNone/>
              <a:defRPr sz="2100"/>
            </a:lvl1pPr>
            <a:lvl2pPr marL="679262" indent="0">
              <a:buNone/>
              <a:defRPr sz="1800"/>
            </a:lvl2pPr>
            <a:lvl3pPr marL="1358524" indent="0">
              <a:buNone/>
              <a:defRPr sz="1500"/>
            </a:lvl3pPr>
            <a:lvl4pPr marL="2037786" indent="0">
              <a:buNone/>
              <a:defRPr sz="1300"/>
            </a:lvl4pPr>
            <a:lvl5pPr marL="2717048" indent="0">
              <a:buNone/>
              <a:defRPr sz="1300"/>
            </a:lvl5pPr>
            <a:lvl6pPr marL="3396310" indent="0">
              <a:buNone/>
              <a:defRPr sz="1300"/>
            </a:lvl6pPr>
            <a:lvl7pPr marL="4075572" indent="0">
              <a:buNone/>
              <a:defRPr sz="1300"/>
            </a:lvl7pPr>
            <a:lvl8pPr marL="4754834" indent="0">
              <a:buNone/>
              <a:defRPr sz="1300"/>
            </a:lvl8pPr>
            <a:lvl9pPr marL="5434096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EDBF9D-BE58-485A-8171-F14C2C6970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6400800"/>
            <a:ext cx="8778240" cy="755651"/>
          </a:xfrm>
        </p:spPr>
        <p:txBody>
          <a:bodyPr anchor="b"/>
          <a:lstStyle>
            <a:lvl1pPr algn="l">
              <a:defRPr sz="3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817033"/>
            <a:ext cx="8778240" cy="5486400"/>
          </a:xfrm>
        </p:spPr>
        <p:txBody>
          <a:bodyPr rtlCol="0">
            <a:normAutofit/>
          </a:bodyPr>
          <a:lstStyle>
            <a:lvl1pPr marL="0" indent="0">
              <a:buNone/>
              <a:defRPr sz="4800"/>
            </a:lvl1pPr>
            <a:lvl2pPr marL="679262" indent="0">
              <a:buNone/>
              <a:defRPr sz="4200"/>
            </a:lvl2pPr>
            <a:lvl3pPr marL="1358524" indent="0">
              <a:buNone/>
              <a:defRPr sz="3600"/>
            </a:lvl3pPr>
            <a:lvl4pPr marL="2037786" indent="0">
              <a:buNone/>
              <a:defRPr sz="3000"/>
            </a:lvl4pPr>
            <a:lvl5pPr marL="2717048" indent="0">
              <a:buNone/>
              <a:defRPr sz="3000"/>
            </a:lvl5pPr>
            <a:lvl6pPr marL="3396310" indent="0">
              <a:buNone/>
              <a:defRPr sz="3000"/>
            </a:lvl6pPr>
            <a:lvl7pPr marL="4075572" indent="0">
              <a:buNone/>
              <a:defRPr sz="3000"/>
            </a:lvl7pPr>
            <a:lvl8pPr marL="4754834" indent="0">
              <a:buNone/>
              <a:defRPr sz="3000"/>
            </a:lvl8pPr>
            <a:lvl9pPr marL="5434096" indent="0">
              <a:buNone/>
              <a:defRPr sz="3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7156451"/>
            <a:ext cx="8778240" cy="1073149"/>
          </a:xfrm>
        </p:spPr>
        <p:txBody>
          <a:bodyPr/>
          <a:lstStyle>
            <a:lvl1pPr marL="0" indent="0">
              <a:buNone/>
              <a:defRPr sz="2100"/>
            </a:lvl1pPr>
            <a:lvl2pPr marL="679262" indent="0">
              <a:buNone/>
              <a:defRPr sz="1800"/>
            </a:lvl2pPr>
            <a:lvl3pPr marL="1358524" indent="0">
              <a:buNone/>
              <a:defRPr sz="1500"/>
            </a:lvl3pPr>
            <a:lvl4pPr marL="2037786" indent="0">
              <a:buNone/>
              <a:defRPr sz="1300"/>
            </a:lvl4pPr>
            <a:lvl5pPr marL="2717048" indent="0">
              <a:buNone/>
              <a:defRPr sz="1300"/>
            </a:lvl5pPr>
            <a:lvl6pPr marL="3396310" indent="0">
              <a:buNone/>
              <a:defRPr sz="1300"/>
            </a:lvl6pPr>
            <a:lvl7pPr marL="4075572" indent="0">
              <a:buNone/>
              <a:defRPr sz="1300"/>
            </a:lvl7pPr>
            <a:lvl8pPr marL="4754834" indent="0">
              <a:buNone/>
              <a:defRPr sz="1300"/>
            </a:lvl8pPr>
            <a:lvl9pPr marL="5434096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5764A-83E3-426C-9D72-3FB863CEA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1838" y="366713"/>
            <a:ext cx="131667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5852" tIns="67926" rIns="135852" bIns="6792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1838" y="2133600"/>
            <a:ext cx="13166725" cy="603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5852" tIns="67926" rIns="135852" bIns="679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8" y="8475663"/>
            <a:ext cx="3413125" cy="485775"/>
          </a:xfrm>
          <a:prstGeom prst="rect">
            <a:avLst/>
          </a:prstGeom>
        </p:spPr>
        <p:txBody>
          <a:bodyPr vert="horz" lIns="135852" tIns="67926" rIns="135852" bIns="67926" rtlCol="0" anchor="ctr"/>
          <a:lstStyle>
            <a:lvl1pPr algn="l" defTabSz="1358524" fontAlgn="auto">
              <a:spcBef>
                <a:spcPts val="0"/>
              </a:spcBef>
              <a:spcAft>
                <a:spcPts val="0"/>
              </a:spcAft>
              <a:defRPr sz="18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9038" y="8475663"/>
            <a:ext cx="4632325" cy="485775"/>
          </a:xfrm>
          <a:prstGeom prst="rect">
            <a:avLst/>
          </a:prstGeom>
        </p:spPr>
        <p:txBody>
          <a:bodyPr vert="horz" lIns="135852" tIns="67926" rIns="135852" bIns="67926" rtlCol="0" anchor="ctr"/>
          <a:lstStyle>
            <a:lvl1pPr algn="ctr" defTabSz="1358524" fontAlgn="auto">
              <a:spcBef>
                <a:spcPts val="0"/>
              </a:spcBef>
              <a:spcAft>
                <a:spcPts val="0"/>
              </a:spcAft>
              <a:defRPr sz="18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438" y="8475663"/>
            <a:ext cx="3413125" cy="485775"/>
          </a:xfrm>
          <a:prstGeom prst="rect">
            <a:avLst/>
          </a:prstGeom>
        </p:spPr>
        <p:txBody>
          <a:bodyPr vert="horz" lIns="135852" tIns="67926" rIns="135852" bIns="67926" rtlCol="0" anchor="ctr"/>
          <a:lstStyle>
            <a:lvl1pPr algn="r" defTabSz="1358524" fontAlgn="auto">
              <a:spcBef>
                <a:spcPts val="0"/>
              </a:spcBef>
              <a:spcAft>
                <a:spcPts val="0"/>
              </a:spcAft>
              <a:defRPr sz="18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BDD0EBD-8F7A-471A-90A9-22381123D2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82" r:id="rId12"/>
  </p:sldLayoutIdLst>
  <p:hf hdr="0" ftr="0" dt="0"/>
  <p:txStyles>
    <p:titleStyle>
      <a:lvl1pPr algn="ctr" defTabSz="1357313" rtl="0" fontAlgn="base">
        <a:spcBef>
          <a:spcPct val="0"/>
        </a:spcBef>
        <a:spcAft>
          <a:spcPct val="0"/>
        </a:spcAft>
        <a:defRPr sz="65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357313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itchFamily="34" charset="0"/>
        </a:defRPr>
      </a:lvl2pPr>
      <a:lvl3pPr algn="ctr" defTabSz="1357313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itchFamily="34" charset="0"/>
        </a:defRPr>
      </a:lvl3pPr>
      <a:lvl4pPr algn="ctr" defTabSz="1357313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itchFamily="34" charset="0"/>
        </a:defRPr>
      </a:lvl4pPr>
      <a:lvl5pPr algn="ctr" defTabSz="1357313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itchFamily="34" charset="0"/>
        </a:defRPr>
      </a:lvl5pPr>
      <a:lvl6pPr marL="457200" algn="ctr" defTabSz="1357313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itchFamily="34" charset="0"/>
        </a:defRPr>
      </a:lvl6pPr>
      <a:lvl7pPr marL="914400" algn="ctr" defTabSz="1357313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itchFamily="34" charset="0"/>
        </a:defRPr>
      </a:lvl7pPr>
      <a:lvl8pPr marL="1371600" algn="ctr" defTabSz="1357313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itchFamily="34" charset="0"/>
        </a:defRPr>
      </a:lvl8pPr>
      <a:lvl9pPr marL="1828800" algn="ctr" defTabSz="1357313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Calibri" pitchFamily="34" charset="0"/>
        </a:defRPr>
      </a:lvl9pPr>
    </p:titleStyle>
    <p:bodyStyle>
      <a:lvl1pPr marL="508000" indent="-508000" algn="l" defTabSz="1357313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103313" indent="-423863" algn="l" defTabSz="1357313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1697038" indent="-338138" algn="l" defTabSz="1357313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376488" indent="-338138" algn="l" defTabSz="1357313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55938" indent="-338138" algn="l" defTabSz="1357313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735941" indent="-339631" algn="l" defTabSz="1358524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415203" indent="-339631" algn="l" defTabSz="1358524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094465" indent="-339631" algn="l" defTabSz="1358524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773727" indent="-339631" algn="l" defTabSz="1358524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852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79262" algn="l" defTabSz="135852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58524" algn="l" defTabSz="135852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37786" algn="l" defTabSz="135852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17048" algn="l" defTabSz="135852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96310" algn="l" defTabSz="135852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075572" algn="l" defTabSz="135852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54834" algn="l" defTabSz="135852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34096" algn="l" defTabSz="135852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86836"/>
            <a:ext cx="1261872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434167"/>
            <a:ext cx="1261872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8475136"/>
            <a:ext cx="329184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8475136"/>
            <a:ext cx="49377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Transwat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8475136"/>
            <a:ext cx="329184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2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reddy@transwat.com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hyperlink" Target="http://www.transwat.com/" TargetMode="External"/><Relationship Id="rId9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jpeg"/><Relationship Id="rId18" Type="http://schemas.openxmlformats.org/officeDocument/2006/relationships/image" Target="../media/image50.jpeg"/><Relationship Id="rId26" Type="http://schemas.openxmlformats.org/officeDocument/2006/relationships/image" Target="../media/image58.jpeg"/><Relationship Id="rId21" Type="http://schemas.openxmlformats.org/officeDocument/2006/relationships/image" Target="../media/image53.jpeg"/><Relationship Id="rId34" Type="http://schemas.openxmlformats.org/officeDocument/2006/relationships/image" Target="../media/image66.jpe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5" Type="http://schemas.openxmlformats.org/officeDocument/2006/relationships/image" Target="../media/image57.jpeg"/><Relationship Id="rId33" Type="http://schemas.openxmlformats.org/officeDocument/2006/relationships/image" Target="../media/image65.png"/><Relationship Id="rId2" Type="http://schemas.openxmlformats.org/officeDocument/2006/relationships/image" Target="../media/image34.jpeg"/><Relationship Id="rId16" Type="http://schemas.openxmlformats.org/officeDocument/2006/relationships/image" Target="../media/image48.jpeg"/><Relationship Id="rId20" Type="http://schemas.openxmlformats.org/officeDocument/2006/relationships/image" Target="../media/image52.jpeg"/><Relationship Id="rId29" Type="http://schemas.openxmlformats.org/officeDocument/2006/relationships/image" Target="../media/image6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24" Type="http://schemas.openxmlformats.org/officeDocument/2006/relationships/image" Target="../media/image56.jpeg"/><Relationship Id="rId32" Type="http://schemas.openxmlformats.org/officeDocument/2006/relationships/image" Target="../media/image64.png"/><Relationship Id="rId37" Type="http://schemas.openxmlformats.org/officeDocument/2006/relationships/image" Target="../media/image69.jpeg"/><Relationship Id="rId5" Type="http://schemas.openxmlformats.org/officeDocument/2006/relationships/image" Target="../media/image37.jpeg"/><Relationship Id="rId15" Type="http://schemas.openxmlformats.org/officeDocument/2006/relationships/image" Target="../media/image47.jpeg"/><Relationship Id="rId23" Type="http://schemas.openxmlformats.org/officeDocument/2006/relationships/image" Target="../media/image55.jpeg"/><Relationship Id="rId28" Type="http://schemas.openxmlformats.org/officeDocument/2006/relationships/image" Target="../media/image60.jpeg"/><Relationship Id="rId36" Type="http://schemas.openxmlformats.org/officeDocument/2006/relationships/image" Target="../media/image68.jpeg"/><Relationship Id="rId10" Type="http://schemas.openxmlformats.org/officeDocument/2006/relationships/image" Target="../media/image42.jpeg"/><Relationship Id="rId19" Type="http://schemas.openxmlformats.org/officeDocument/2006/relationships/image" Target="../media/image51.jpeg"/><Relationship Id="rId31" Type="http://schemas.openxmlformats.org/officeDocument/2006/relationships/image" Target="../media/image63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Relationship Id="rId22" Type="http://schemas.openxmlformats.org/officeDocument/2006/relationships/image" Target="../media/image54.jpeg"/><Relationship Id="rId27" Type="http://schemas.openxmlformats.org/officeDocument/2006/relationships/image" Target="../media/image59.jpeg"/><Relationship Id="rId30" Type="http://schemas.openxmlformats.org/officeDocument/2006/relationships/image" Target="../media/image62.png"/><Relationship Id="rId35" Type="http://schemas.openxmlformats.org/officeDocument/2006/relationships/image" Target="../media/image67.jpeg"/><Relationship Id="rId8" Type="http://schemas.openxmlformats.org/officeDocument/2006/relationships/image" Target="../media/image40.png"/><Relationship Id="rId3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://www.transwat.com/" TargetMode="External"/><Relationship Id="rId7" Type="http://schemas.openxmlformats.org/officeDocument/2006/relationships/hyperlink" Target="mailto:Charles.sunny@transwat.com" TargetMode="External"/><Relationship Id="rId2" Type="http://schemas.openxmlformats.org/officeDocument/2006/relationships/hyperlink" Target="mailto:reddy@transwat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sridhar.reddy@wadiaengg.com" TargetMode="External"/><Relationship Id="rId5" Type="http://schemas.openxmlformats.org/officeDocument/2006/relationships/hyperlink" Target="mailto:hyd@transwat.com" TargetMode="External"/><Relationship Id="rId4" Type="http://schemas.openxmlformats.org/officeDocument/2006/relationships/hyperlink" Target="mailto:bd@transwat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Line 12"/>
          <p:cNvSpPr>
            <a:spLocks noChangeShapeType="1"/>
          </p:cNvSpPr>
          <p:nvPr/>
        </p:nvSpPr>
        <p:spPr bwMode="auto">
          <a:xfrm>
            <a:off x="3015712" y="8081431"/>
            <a:ext cx="11397094" cy="457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r>
              <a:rPr lang="en-US" sz="1800" b="1" dirty="0"/>
              <a:t>Regd. Office: </a:t>
            </a:r>
          </a:p>
          <a:p>
            <a:r>
              <a:rPr lang="en-US" sz="1800" dirty="0"/>
              <a:t>A-201, </a:t>
            </a:r>
            <a:r>
              <a:rPr lang="en-US" sz="1800" dirty="0" err="1"/>
              <a:t>Upsahra</a:t>
            </a:r>
            <a:r>
              <a:rPr lang="en-US" sz="1800" dirty="0"/>
              <a:t> lane, Shree </a:t>
            </a:r>
            <a:r>
              <a:rPr lang="en-US" sz="1800" dirty="0" err="1"/>
              <a:t>Arham</a:t>
            </a:r>
            <a:r>
              <a:rPr lang="en-US" sz="1800" dirty="0"/>
              <a:t> </a:t>
            </a:r>
            <a:r>
              <a:rPr lang="en-US" sz="1800" dirty="0" err="1"/>
              <a:t>Bluz</a:t>
            </a:r>
            <a:r>
              <a:rPr lang="en-US" sz="1800" dirty="0"/>
              <a:t>, C D </a:t>
            </a:r>
            <a:r>
              <a:rPr lang="en-US" sz="1800" dirty="0" err="1"/>
              <a:t>Barfiwala</a:t>
            </a:r>
            <a:r>
              <a:rPr lang="en-US" sz="1800" dirty="0"/>
              <a:t> Cross Lane, Andheri (W) , Mumbai - 400058.</a:t>
            </a:r>
          </a:p>
          <a:p>
            <a:r>
              <a:rPr lang="en-US" sz="1800" dirty="0"/>
              <a:t>Tel : 022- 44545653; 98858 09317   Email :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bd@transwat.com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;  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www.transwat.com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500557" y="5181600"/>
            <a:ext cx="1214035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 fontAlgn="auto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133" b="1" dirty="0">
                <a:solidFill>
                  <a:srgbClr val="0070C0"/>
                </a:solidFill>
                <a:latin typeface="Gungsuh" panose="02030600000101010101" charset="-127"/>
                <a:ea typeface="Gungsuh" panose="02030600000101010101" charset="-127"/>
                <a:cs typeface="+mn-cs"/>
              </a:rPr>
              <a:t>  </a:t>
            </a:r>
            <a:r>
              <a:rPr lang="en-US" sz="3500" b="1" dirty="0">
                <a:solidFill>
                  <a:srgbClr val="0070C0"/>
                </a:solidFill>
                <a:latin typeface="Gungsuh" panose="02030600000101010101" charset="-127"/>
                <a:ea typeface="Gungsuh" panose="02030600000101010101" charset="-127"/>
                <a:cs typeface="+mn-cs"/>
              </a:rPr>
              <a:t>Transwat  Techno-Engineering Services Ltd </a:t>
            </a:r>
          </a:p>
          <a:p>
            <a:pPr algn="ctr" defTabSz="1219170" fontAlgn="auto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3000" b="1" dirty="0">
                <a:solidFill>
                  <a:srgbClr val="0070C0"/>
                </a:solidFill>
                <a:latin typeface="Gungsuh" panose="02030600000101010101" charset="-127"/>
                <a:ea typeface="Gungsuh" panose="02030600000101010101" charset="-127"/>
                <a:cs typeface="+mn-cs"/>
              </a:rPr>
              <a:t>[ Formerly Wadia Techno-Engineering Ltd ] </a:t>
            </a:r>
          </a:p>
          <a:p>
            <a:pPr algn="ctr" defTabSz="1219170" fontAlgn="auto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000" b="1" dirty="0">
                <a:solidFill>
                  <a:srgbClr val="0070C0"/>
                </a:solidFill>
                <a:latin typeface="Gungsuh" panose="02030600000101010101" charset="-127"/>
                <a:ea typeface="Gungsuh" panose="02030600000101010101" charset="-127"/>
                <a:cs typeface="+mn-cs"/>
              </a:rPr>
              <a:t>(Est. in 1960)</a:t>
            </a:r>
          </a:p>
          <a:p>
            <a:pPr algn="just" defTabSz="1219170" fontAlgn="auto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3500" b="1" dirty="0">
                <a:solidFill>
                  <a:srgbClr val="0070C0"/>
                </a:solidFill>
                <a:latin typeface="Gungsuh" panose="02030600000101010101" charset="-127"/>
                <a:ea typeface="Gungsuh" panose="02030600000101010101" charset="-127"/>
                <a:cs typeface="+mn-cs"/>
              </a:rPr>
              <a:t> </a:t>
            </a:r>
          </a:p>
        </p:txBody>
      </p:sp>
      <p:sp>
        <p:nvSpPr>
          <p:cNvPr id="22" name="Text Box 21"/>
          <p:cNvSpPr txBox="1"/>
          <p:nvPr/>
        </p:nvSpPr>
        <p:spPr>
          <a:xfrm>
            <a:off x="-1600200" y="7391400"/>
            <a:ext cx="20497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002060"/>
                </a:solidFill>
                <a:latin typeface="Calibri"/>
                <a:cs typeface="+mn-cs"/>
              </a:rPr>
              <a:t>Design / Project Management Consultants for Highways, Bridges, Elevated Roads - </a:t>
            </a:r>
            <a:r>
              <a:rPr lang="en-US" sz="1500" b="1" dirty="0">
                <a:solidFill>
                  <a:srgbClr val="002060"/>
                </a:solidFill>
                <a:latin typeface="Calibri"/>
                <a:cs typeface="+mn-cs"/>
                <a:sym typeface="+mn-ea"/>
              </a:rPr>
              <a:t>Buildings (Commercial, Industrial, Institutional Buildings </a:t>
            </a:r>
            <a:r>
              <a:rPr lang="en-US" sz="1500" b="1" dirty="0" err="1">
                <a:solidFill>
                  <a:srgbClr val="002060"/>
                </a:solidFill>
                <a:latin typeface="Calibri"/>
                <a:cs typeface="+mn-cs"/>
                <a:sym typeface="+mn-ea"/>
              </a:rPr>
              <a:t>etc</a:t>
            </a:r>
            <a:r>
              <a:rPr lang="en-US" sz="1500" b="1" dirty="0">
                <a:solidFill>
                  <a:srgbClr val="002060"/>
                </a:solidFill>
                <a:latin typeface="Calibri"/>
                <a:cs typeface="+mn-cs"/>
                <a:sym typeface="+mn-ea"/>
              </a:rPr>
              <a:t>;)</a:t>
            </a:r>
          </a:p>
          <a:p>
            <a:pPr algn="ctr" defTabSz="1219170" fontAlgn="auto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002060"/>
                </a:solidFill>
                <a:latin typeface="Calibri"/>
                <a:cs typeface="+mn-cs"/>
              </a:rPr>
              <a:t>- Major Irrigation (Reservoirs, </a:t>
            </a:r>
            <a:r>
              <a:rPr lang="en-US" sz="1500" b="1" dirty="0">
                <a:solidFill>
                  <a:srgbClr val="002060"/>
                </a:solidFill>
                <a:latin typeface="Calibri"/>
                <a:cs typeface="+mn-cs"/>
                <a:sym typeface="+mn-ea"/>
              </a:rPr>
              <a:t>Dams, </a:t>
            </a:r>
            <a:r>
              <a:rPr lang="en-US" sz="1500" b="1" dirty="0">
                <a:solidFill>
                  <a:srgbClr val="002060"/>
                </a:solidFill>
                <a:latin typeface="Calibri"/>
                <a:cs typeface="+mn-cs"/>
              </a:rPr>
              <a:t> Tunnels, Lift Irrigation, Canals) - Smart Cities - Water Supply - Industrial Parks - Logistic Parks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0E2FDA-B572-446B-8D7E-1F749F7E8B5C}"/>
              </a:ext>
            </a:extLst>
          </p:cNvPr>
          <p:cNvSpPr/>
          <p:nvPr/>
        </p:nvSpPr>
        <p:spPr>
          <a:xfrm>
            <a:off x="0" y="0"/>
            <a:ext cx="2794847" cy="9144000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 Box 1">
            <a:extLst>
              <a:ext uri="{FF2B5EF4-FFF2-40B4-BE49-F238E27FC236}">
                <a16:creationId xmlns:a16="http://schemas.microsoft.com/office/drawing/2014/main" id="{DF7F091F-6C57-498E-917D-41E9112968E8}"/>
              </a:ext>
            </a:extLst>
          </p:cNvPr>
          <p:cNvSpPr txBox="1"/>
          <p:nvPr/>
        </p:nvSpPr>
        <p:spPr>
          <a:xfrm>
            <a:off x="3810000" y="6781800"/>
            <a:ext cx="975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FF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+mn-cs"/>
              </a:rPr>
              <a:t>(</a:t>
            </a:r>
            <a:r>
              <a:rPr lang="en-US" sz="3000" b="1" u="sng" dirty="0">
                <a:solidFill>
                  <a:srgbClr val="FF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+mn-cs"/>
              </a:rPr>
              <a:t>HOSPITALITY SECTOR PROFILE</a:t>
            </a:r>
            <a:r>
              <a:rPr lang="en-US" sz="3000" b="1" dirty="0">
                <a:solidFill>
                  <a:srgbClr val="FF0000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+mn-cs"/>
              </a:rPr>
              <a:t>)</a:t>
            </a:r>
            <a:r>
              <a:rPr lang="en-US" sz="3000" b="1" dirty="0">
                <a:latin typeface="Artifakt Element Black" panose="020B0A03050000020004" pitchFamily="34" charset="0"/>
                <a:ea typeface="Artifakt Element Black" panose="020B0A03050000020004" pitchFamily="34" charset="0"/>
                <a:cs typeface="+mn-cs"/>
              </a:rPr>
              <a:t> </a:t>
            </a:r>
          </a:p>
        </p:txBody>
      </p:sp>
      <p:pic>
        <p:nvPicPr>
          <p:cNvPr id="10" name="Picture 4" descr="10">
            <a:extLst>
              <a:ext uri="{FF2B5EF4-FFF2-40B4-BE49-F238E27FC236}">
                <a16:creationId xmlns:a16="http://schemas.microsoft.com/office/drawing/2014/main" id="{2CF4AECE-E1CA-4C51-B223-C50E3C3B9401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23733" y="2772000"/>
            <a:ext cx="3600000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5" descr="FEATR_POOL_08_D">
            <a:extLst>
              <a:ext uri="{FF2B5EF4-FFF2-40B4-BE49-F238E27FC236}">
                <a16:creationId xmlns:a16="http://schemas.microsoft.com/office/drawing/2014/main" id="{7A630336-A5A5-4CCC-8539-333F4AA5E8A5}"/>
              </a:ext>
            </a:extLst>
          </p:cNvPr>
          <p:cNvPicPr>
            <a:picLocks noChangeArrowheads="1"/>
          </p:cNvPicPr>
          <p:nvPr/>
        </p:nvPicPr>
        <p:blipFill>
          <a:blip r:embed="rId6" cstate="print"/>
          <a:srcRect b="5882"/>
          <a:stretch>
            <a:fillRect/>
          </a:stretch>
        </p:blipFill>
        <p:spPr bwMode="auto">
          <a:xfrm>
            <a:off x="10812806" y="572779"/>
            <a:ext cx="3600000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8" descr="MAIN BUILDING-AMAN BAGH RESORT">
            <a:extLst>
              <a:ext uri="{FF2B5EF4-FFF2-40B4-BE49-F238E27FC236}">
                <a16:creationId xmlns:a16="http://schemas.microsoft.com/office/drawing/2014/main" id="{25EBBE1A-0A92-4D95-B9AA-00597A08B937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lum bright="12000"/>
          </a:blip>
          <a:srcRect/>
          <a:stretch>
            <a:fillRect/>
          </a:stretch>
        </p:blipFill>
        <p:spPr bwMode="auto">
          <a:xfrm>
            <a:off x="10812806" y="2772000"/>
            <a:ext cx="3649728" cy="18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7720065A-20F3-4A26-B85F-FDDE517A7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4114"/>
            <a:ext cx="12140353" cy="95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9170" fontAlgn="auto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2133" b="1" dirty="0">
                <a:solidFill>
                  <a:srgbClr val="0070C0"/>
                </a:solidFill>
                <a:latin typeface="Gungsuh" panose="02030600000101010101" charset="-127"/>
                <a:ea typeface="Gungsuh" panose="02030600000101010101" charset="-127"/>
                <a:cs typeface="+mn-cs"/>
              </a:rPr>
              <a:t> </a:t>
            </a:r>
            <a:r>
              <a:rPr lang="en-US" sz="2133" b="1" dirty="0">
                <a:solidFill>
                  <a:srgbClr val="FF0000"/>
                </a:solidFill>
                <a:latin typeface="Gungsuh" panose="02030600000101010101" charset="-127"/>
                <a:ea typeface="Gungsuh" panose="02030600000101010101" charset="-127"/>
                <a:cs typeface="+mn-cs"/>
              </a:rPr>
              <a:t>ANNEXURE II</a:t>
            </a:r>
            <a:endParaRPr lang="en-US" sz="2000" b="1" dirty="0">
              <a:solidFill>
                <a:srgbClr val="FF0000"/>
              </a:solidFill>
              <a:latin typeface="Gungsuh" panose="02030600000101010101" charset="-127"/>
              <a:ea typeface="Gungsuh" panose="02030600000101010101" charset="-127"/>
              <a:cs typeface="+mn-cs"/>
            </a:endParaRPr>
          </a:p>
          <a:p>
            <a:pPr algn="just" defTabSz="1219170" fontAlgn="auto">
              <a:spcBef>
                <a:spcPct val="0"/>
              </a:spcBef>
              <a:spcAft>
                <a:spcPts val="0"/>
              </a:spcAft>
              <a:buClrTx/>
              <a:buSzTx/>
              <a:buNone/>
            </a:pPr>
            <a:r>
              <a:rPr lang="en-US" sz="3500" b="1" dirty="0">
                <a:solidFill>
                  <a:srgbClr val="0070C0"/>
                </a:solidFill>
                <a:latin typeface="Gungsuh" panose="02030600000101010101" charset="-127"/>
                <a:ea typeface="Gungsuh" panose="02030600000101010101" charset="-127"/>
                <a:cs typeface="+mn-cs"/>
              </a:rPr>
              <a:t> </a:t>
            </a:r>
          </a:p>
        </p:txBody>
      </p:sp>
      <p:pic>
        <p:nvPicPr>
          <p:cNvPr id="5" name="Picture 4" descr="A building with many windows&#10;&#10;Description automatically generated">
            <a:extLst>
              <a:ext uri="{FF2B5EF4-FFF2-40B4-BE49-F238E27FC236}">
                <a16:creationId xmlns:a16="http://schemas.microsoft.com/office/drawing/2014/main" id="{7C4BAEAB-4DCA-4DB8-A064-7A164F39F0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33400"/>
            <a:ext cx="3886200" cy="1902378"/>
          </a:xfrm>
          <a:prstGeom prst="rect">
            <a:avLst/>
          </a:prstGeom>
        </p:spPr>
      </p:pic>
      <p:pic>
        <p:nvPicPr>
          <p:cNvPr id="7" name="Picture 6" descr="A large building with many windows&#10;&#10;Description automatically generated">
            <a:extLst>
              <a:ext uri="{FF2B5EF4-FFF2-40B4-BE49-F238E27FC236}">
                <a16:creationId xmlns:a16="http://schemas.microsoft.com/office/drawing/2014/main" id="{CDF6A6DC-E9C2-46FB-9FEC-51F5797D44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743200"/>
            <a:ext cx="3886200" cy="190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3B84C4-46EC-4304-96FD-7E9A411F21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1800" y="457200"/>
            <a:ext cx="3688492" cy="20147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tandard Rm_Rev 1"/>
          <p:cNvPicPr>
            <a:picLocks noChangeAspect="1" noChangeArrowheads="1"/>
          </p:cNvPicPr>
          <p:nvPr/>
        </p:nvPicPr>
        <p:blipFill rotWithShape="1">
          <a:blip r:embed="rId3"/>
          <a:srcRect l="1111" r="2027" b="9732"/>
          <a:stretch/>
        </p:blipFill>
        <p:spPr bwMode="auto">
          <a:xfrm>
            <a:off x="304800" y="685800"/>
            <a:ext cx="6835405" cy="3543300"/>
          </a:xfrm>
          <a:prstGeom prst="rect">
            <a:avLst/>
          </a:prstGeom>
          <a:noFill/>
        </p:spPr>
      </p:pic>
      <p:pic>
        <p:nvPicPr>
          <p:cNvPr id="13" name="Picture 4" descr="Key Plan Grnd"/>
          <p:cNvPicPr>
            <a:picLocks noChangeAspect="1" noChangeArrowheads="1"/>
          </p:cNvPicPr>
          <p:nvPr/>
        </p:nvPicPr>
        <p:blipFill rotWithShape="1">
          <a:blip r:embed="rId4"/>
          <a:srcRect l="5469" r="3794" b="8571"/>
          <a:stretch/>
        </p:blipFill>
        <p:spPr bwMode="auto">
          <a:xfrm>
            <a:off x="381000" y="4191000"/>
            <a:ext cx="6808190" cy="428756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7848600" y="1371600"/>
            <a:ext cx="6248400" cy="1368285"/>
          </a:xfrm>
          <a:prstGeom prst="rect">
            <a:avLst/>
          </a:prstGeom>
          <a:noFill/>
        </p:spPr>
        <p:txBody>
          <a:bodyPr wrap="square" lIns="135852" tIns="67926" rIns="135852" bIns="67926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Owner	 :         GMR Hyderabad Air Ports Ltd., Hyderabad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Operator	 :         Novotel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PMC	 :         Wadia Techno Engineering Services   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                                                          Ltd.(GEL).Mumbai</a:t>
            </a:r>
          </a:p>
          <a:p>
            <a:r>
              <a:rPr lang="en-US" sz="1600" b="1" dirty="0">
                <a:solidFill>
                  <a:srgbClr val="002060"/>
                </a:solidFill>
              </a:rPr>
              <a:t>		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23776" y="841764"/>
            <a:ext cx="6898048" cy="444955"/>
          </a:xfrm>
          <a:prstGeom prst="rect">
            <a:avLst/>
          </a:prstGeom>
          <a:noFill/>
        </p:spPr>
        <p:txBody>
          <a:bodyPr wrap="square" lIns="135852" tIns="67926" rIns="135852" bIns="67926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Project  Associates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72400" y="2743200"/>
            <a:ext cx="6248400" cy="4076719"/>
          </a:xfrm>
          <a:prstGeom prst="rect">
            <a:avLst/>
          </a:prstGeom>
          <a:noFill/>
        </p:spPr>
        <p:txBody>
          <a:bodyPr wrap="square" lIns="135852" tIns="67926" rIns="135852" bIns="67926" rtlCol="0">
            <a:spAutoFit/>
          </a:bodyPr>
          <a:lstStyle/>
          <a:p>
            <a:r>
              <a:rPr lang="en-US" sz="1800" b="1" dirty="0"/>
              <a:t>Project Synopsis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Site Area		 : 4.08 Acres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Built up area 	:  1.90,000 Sq. Ft.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No. Floors	: Cellar+ Stilt+ Ground + 6 Floors			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Standard Rooms : 308 Rooms(320 Sq. ft. Each)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Executive Suites	: 6 No.s (640 Sq. Ft. Each)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Junior Suites	: 6 No.s (500 Sq. Ft. Each)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Executive Lounge 	:1500 Sq. Ft.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Screw Lounge	:1000 Sq. Ft.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Banquet Halls	: 3 No.s(15000 Sq. Ft. Each)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Meeting Halls/BC	: 2 No.s. 600 Sq. Ft.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GM Apartments	: 1500 Sq.Ft.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Bar And Restaurant: 8000 Sq. Ft 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Handy Capped Room: 320 Sq. Ft.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Swimming Pool	: 30,000 Sq. Ft.</a:t>
            </a:r>
          </a:p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Parking Capacity	: 600 Cars including Limousine Parking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9063D5-2F1F-4C4F-8828-95834E5AF8EF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>
              <a:lnSpc>
                <a:spcPts val="2488"/>
              </a:lnSpc>
            </a:pPr>
            <a:endParaRPr lang="en-US" sz="2800" b="1" dirty="0"/>
          </a:p>
          <a:p>
            <a:pPr defTabSz="1270635">
              <a:lnSpc>
                <a:spcPct val="110000"/>
              </a:lnSpc>
            </a:pPr>
            <a:r>
              <a:rPr lang="en-US" sz="3600" b="1" dirty="0" err="1">
                <a:solidFill>
                  <a:schemeClr val="bg1"/>
                </a:solidFill>
                <a:latin typeface="Franklin Gothic Book" pitchFamily="34" charset="0"/>
                <a:ea typeface="Helvetica Neue Light"/>
                <a:cs typeface="Helvetica Neue Light"/>
              </a:rPr>
              <a:t>Novotel</a:t>
            </a:r>
            <a:r>
              <a:rPr lang="en-US" sz="3600" b="1" dirty="0">
                <a:solidFill>
                  <a:schemeClr val="bg1"/>
                </a:solidFill>
                <a:latin typeface="Franklin Gothic Book" pitchFamily="34" charset="0"/>
                <a:ea typeface="Helvetica Neue Light"/>
                <a:cs typeface="Helvetica Neue Light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latin typeface="Franklin Gothic Book" pitchFamily="34" charset="0"/>
                <a:ea typeface="Helvetica Neue Light"/>
                <a:cs typeface="Helvetica Neue Light"/>
              </a:rPr>
              <a:t>Shamshabad</a:t>
            </a:r>
            <a:r>
              <a:rPr lang="en-US" sz="3600" b="1" dirty="0">
                <a:solidFill>
                  <a:schemeClr val="bg1"/>
                </a:solidFill>
                <a:latin typeface="Franklin Gothic Book" pitchFamily="34" charset="0"/>
                <a:ea typeface="Helvetica Neue Light"/>
                <a:cs typeface="Helvetica Neue Light"/>
              </a:rPr>
              <a:t>                                               </a:t>
            </a:r>
            <a:r>
              <a:rPr kumimoji="1" lang="en-US" sz="3600" b="1" dirty="0">
                <a:solidFill>
                  <a:schemeClr val="bg1"/>
                </a:solidFill>
                <a:latin typeface="Franklin Gothic Book" pitchFamily="34" charset="0"/>
                <a:sym typeface="+mn-ea"/>
              </a:rPr>
              <a:t>		            </a:t>
            </a:r>
            <a:r>
              <a:rPr kumimoji="1" lang="en-US" sz="2400" b="1" dirty="0">
                <a:solidFill>
                  <a:schemeClr val="bg1"/>
                </a:solidFill>
                <a:latin typeface="Franklin Gothic Book" pitchFamily="34" charset="0"/>
                <a:sym typeface="+mn-ea"/>
              </a:rPr>
              <a:t>Hyderabad</a:t>
            </a:r>
          </a:p>
          <a:p>
            <a:pPr>
              <a:lnSpc>
                <a:spcPts val="2488"/>
              </a:lnSpc>
            </a:pPr>
            <a:endParaRPr lang="en-US"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125AAA-A8F5-493B-88FC-E6532D2FC7BE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93CB96-E53B-49A2-8722-A5229F2CA615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</p:spTree>
    <p:extLst>
      <p:ext uri="{BB962C8B-B14F-4D97-AF65-F5344CB8AC3E}">
        <p14:creationId xmlns:p14="http://schemas.microsoft.com/office/powerpoint/2010/main" val="45737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4630400" cy="81327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9063D5-2F1F-4C4F-8828-95834E5AF8EF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defTabSz="1358356">
              <a:defRPr/>
            </a:pPr>
            <a:r>
              <a:rPr lang="en-US" sz="3600" b="1" dirty="0">
                <a:solidFill>
                  <a:schemeClr val="bg1"/>
                </a:solidFill>
                <a:latin typeface="Cambria" panose="02040503050406030204" pitchFamily="18" charset="0"/>
                <a:ea typeface="Helvetica Neue UltraLight"/>
              </a:rPr>
              <a:t>CONCEPT INTERIOR RENOVATION</a:t>
            </a:r>
            <a:endParaRPr lang="en-US" sz="4000" b="1" dirty="0">
              <a:solidFill>
                <a:schemeClr val="bg1"/>
              </a:solidFill>
              <a:latin typeface="Cambria" panose="02040503050406030204" pitchFamily="18" charset="0"/>
              <a:ea typeface="Helvetica Neue Ultra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125AAA-A8F5-493B-88FC-E6532D2FC7BE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93CB96-E53B-49A2-8722-A5229F2CA615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</p:spTree>
    <p:extLst>
      <p:ext uri="{BB962C8B-B14F-4D97-AF65-F5344CB8AC3E}">
        <p14:creationId xmlns:p14="http://schemas.microsoft.com/office/powerpoint/2010/main" val="967802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651" name="Picture 3" descr="WELCM_EXTR_01_D"/>
          <p:cNvPicPr>
            <a:picLocks noChangeArrowheads="1"/>
          </p:cNvPicPr>
          <p:nvPr/>
        </p:nvPicPr>
        <p:blipFill>
          <a:blip r:embed="rId2" cstate="print"/>
          <a:srcRect b="6976"/>
          <a:stretch>
            <a:fillRect/>
          </a:stretch>
        </p:blipFill>
        <p:spPr bwMode="auto">
          <a:xfrm>
            <a:off x="457200" y="1371600"/>
            <a:ext cx="4572000" cy="2878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67652" name="Picture 4" descr="10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01200" y="1371600"/>
            <a:ext cx="4572000" cy="2878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67653" name="Picture 5" descr="FEATR_POOL_08_D"/>
          <p:cNvPicPr>
            <a:picLocks noChangeArrowheads="1"/>
          </p:cNvPicPr>
          <p:nvPr/>
        </p:nvPicPr>
        <p:blipFill>
          <a:blip r:embed="rId4" cstate="print"/>
          <a:srcRect b="5882"/>
          <a:stretch>
            <a:fillRect/>
          </a:stretch>
        </p:blipFill>
        <p:spPr bwMode="auto">
          <a:xfrm>
            <a:off x="5047344" y="1371600"/>
            <a:ext cx="4572000" cy="28785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67654" name="Picture 6" descr="cafe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5164544"/>
            <a:ext cx="4572000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67655" name="Text Box 7"/>
          <p:cNvSpPr txBox="1">
            <a:spLocks noChangeArrowheads="1"/>
          </p:cNvSpPr>
          <p:nvPr/>
        </p:nvSpPr>
        <p:spPr bwMode="auto">
          <a:xfrm>
            <a:off x="457200" y="4343400"/>
            <a:ext cx="4572000" cy="29237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/>
            <a:r>
              <a:rPr lang="en-US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Intercontinental The Grand, New Delhi</a:t>
            </a:r>
          </a:p>
        </p:txBody>
      </p:sp>
      <p:sp>
        <p:nvSpPr>
          <p:cNvPr id="667656" name="Text Box 8"/>
          <p:cNvSpPr txBox="1">
            <a:spLocks noChangeArrowheads="1"/>
          </p:cNvSpPr>
          <p:nvPr/>
        </p:nvSpPr>
        <p:spPr bwMode="auto">
          <a:xfrm>
            <a:off x="9601200" y="4343401"/>
            <a:ext cx="4572000" cy="29237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/>
            <a:r>
              <a:rPr lang="en-US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Renaissance Resort, Goa</a:t>
            </a:r>
          </a:p>
        </p:txBody>
      </p:sp>
      <p:sp>
        <p:nvSpPr>
          <p:cNvPr id="667657" name="Text Box 9"/>
          <p:cNvSpPr txBox="1">
            <a:spLocks noChangeArrowheads="1"/>
          </p:cNvSpPr>
          <p:nvPr/>
        </p:nvSpPr>
        <p:spPr bwMode="auto">
          <a:xfrm>
            <a:off x="5029200" y="4343400"/>
            <a:ext cx="4572000" cy="29237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/>
            <a:r>
              <a:rPr lang="en-US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Intercontinental, The Grand Beach Resort Goa</a:t>
            </a:r>
          </a:p>
        </p:txBody>
      </p:sp>
      <p:pic>
        <p:nvPicPr>
          <p:cNvPr id="667658" name="Picture 10" descr="Grand Intercontinental2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5164544"/>
            <a:ext cx="4572000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67659" name="Text Box 11"/>
          <p:cNvSpPr txBox="1">
            <a:spLocks noChangeArrowheads="1"/>
          </p:cNvSpPr>
          <p:nvPr/>
        </p:nvSpPr>
        <p:spPr bwMode="auto">
          <a:xfrm>
            <a:off x="5029200" y="8089622"/>
            <a:ext cx="4572000" cy="29237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/>
            <a:r>
              <a:rPr lang="en-US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Intercontinental The Grand, Mumbai</a:t>
            </a:r>
          </a:p>
        </p:txBody>
      </p:sp>
      <p:sp>
        <p:nvSpPr>
          <p:cNvPr id="667660" name="Text Box 12"/>
          <p:cNvSpPr txBox="1">
            <a:spLocks noChangeArrowheads="1"/>
          </p:cNvSpPr>
          <p:nvPr/>
        </p:nvSpPr>
        <p:spPr bwMode="auto">
          <a:xfrm>
            <a:off x="457200" y="8089622"/>
            <a:ext cx="4572000" cy="29237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/>
            <a:r>
              <a:rPr lang="en-US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 Hyatt Regency, New Delhi</a:t>
            </a:r>
          </a:p>
        </p:txBody>
      </p:sp>
      <p:pic>
        <p:nvPicPr>
          <p:cNvPr id="14" name="Picture 8" descr="MAIN BUILDING-AMAN BAGH RESORT"/>
          <p:cNvPicPr>
            <a:picLocks noChangeArrowheads="1"/>
          </p:cNvPicPr>
          <p:nvPr/>
        </p:nvPicPr>
        <p:blipFill>
          <a:blip r:embed="rId7" cstate="print">
            <a:lum bright="12000"/>
          </a:blip>
          <a:srcRect/>
          <a:stretch>
            <a:fillRect/>
          </a:stretch>
        </p:blipFill>
        <p:spPr bwMode="auto">
          <a:xfrm>
            <a:off x="9601200" y="5164544"/>
            <a:ext cx="4572000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9601200" y="8089622"/>
            <a:ext cx="4572000" cy="29237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1428" tIns="45715" rIns="91428" bIns="45715">
            <a:spAutoFit/>
          </a:bodyPr>
          <a:lstStyle/>
          <a:p>
            <a:pPr algn="ctr"/>
            <a:r>
              <a:rPr lang="en-US" sz="13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Aman</a:t>
            </a:r>
            <a:r>
              <a:rPr lang="en-US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Bagh</a:t>
            </a:r>
            <a:r>
              <a:rPr lang="en-US" sz="13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 Resort Hotel, Rajasthan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" y="8851623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algn="r"/>
            <a:r>
              <a:rPr lang="en-US" sz="1300" b="1" dirty="0">
                <a:solidFill>
                  <a:schemeClr val="bg1"/>
                </a:solidFill>
              </a:rPr>
              <a:t>Wadia Techno-Engineering Services Ltd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9063D5-2F1F-4C4F-8828-95834E5AF8EF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defTabSz="1270635">
              <a:lnSpc>
                <a:spcPct val="110000"/>
              </a:lnSpc>
            </a:pPr>
            <a:r>
              <a:rPr kumimoji="1" lang="en-US" sz="3600" b="1" dirty="0">
                <a:solidFill>
                  <a:schemeClr val="bg1"/>
                </a:solidFill>
                <a:latin typeface="Franklin Gothic Book" pitchFamily="34" charset="0"/>
                <a:sym typeface="+mn-ea"/>
              </a:rPr>
              <a:t>Consultancy Services – Hotels and Resorts</a:t>
            </a:r>
            <a:endParaRPr lang="en-US"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125AAA-A8F5-493B-88FC-E6532D2FC7BE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93CB96-E53B-49A2-8722-A5229F2CA615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</p:spTree>
    <p:extLst>
      <p:ext uri="{BB962C8B-B14F-4D97-AF65-F5344CB8AC3E}">
        <p14:creationId xmlns:p14="http://schemas.microsoft.com/office/powerpoint/2010/main" val="83711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8894764"/>
            <a:ext cx="14630400" cy="249237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18" tIns="67908" rIns="135818" bIns="67908" anchor="ctr"/>
          <a:lstStyle/>
          <a:p>
            <a:pPr algn="ctr" defTabSz="1358265">
              <a:defRPr/>
            </a:pP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12078089" y="1054417"/>
            <a:ext cx="2247511" cy="44319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Client Name: </a:t>
            </a:r>
          </a:p>
          <a:p>
            <a:pPr algn="just">
              <a:lnSpc>
                <a:spcPct val="150000"/>
              </a:lnSpc>
            </a:pPr>
            <a:r>
              <a:rPr lang="en-GB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INOX Leisure Ltd 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SBUA: 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7000 sq.m.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Project Cost: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INR 25 Crores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Completion Year: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2004</a:t>
            </a:r>
          </a:p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Services Provided: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Detailed Architecture Designing &amp; Planning 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Utility and electrical designing including HVAC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Interior Design &amp; Engineering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Seeking approvals from authorities</a:t>
            </a:r>
          </a:p>
        </p:txBody>
      </p:sp>
      <p:sp>
        <p:nvSpPr>
          <p:cNvPr id="22" name="TextBox 4"/>
          <p:cNvSpPr txBox="1">
            <a:spLocks noChangeArrowheads="1"/>
          </p:cNvSpPr>
          <p:nvPr/>
        </p:nvSpPr>
        <p:spPr bwMode="auto">
          <a:xfrm>
            <a:off x="12062325" y="5785009"/>
            <a:ext cx="2263276" cy="22159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Key Features: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4 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Screens, 1,356 Seats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Cinema : 2,293 m2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Retail :3,987 m2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Other Areas: 1,120 m2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Facilities are provided for Leisure, Entertainment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Recreation, Eating and Retail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7200" y="990600"/>
            <a:ext cx="11231880" cy="7493001"/>
            <a:chOff x="3" y="838200"/>
            <a:chExt cx="12070077" cy="8102601"/>
          </a:xfrm>
        </p:grpSpPr>
        <p:pic>
          <p:nvPicPr>
            <p:cNvPr id="58370" name="Picture 2" descr="http://ourvadodara.in/wp-content/uploads/2012/04/inox-baroda.jp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920" y="5283202"/>
              <a:ext cx="5852160" cy="35784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8374" name="Picture 6" descr="http://www.vouchersmate.com/content/images/thumbs/0000228_inox_cinemas.jpe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5283201"/>
              <a:ext cx="6217152" cy="3657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8375" name="Picture 7" descr="Y:\9.00 Photographs\Entairtainment\inox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" y="838200"/>
              <a:ext cx="6216139" cy="44450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8372" name="Picture 4" descr="http://www.lorveninternational.com/photos/slider/INOX_Vadodara_Internal.jp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920" y="853476"/>
              <a:ext cx="5852160" cy="442972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E9063D5-2F1F-4C4F-8828-95834E5AF8EF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defTabSz="1358265">
              <a:defRPr/>
            </a:pPr>
            <a:r>
              <a:rPr lang="en-US" sz="3600" b="1" dirty="0">
                <a:solidFill>
                  <a:schemeClr val="bg1"/>
                </a:solidFill>
                <a:latin typeface="Franklin Gothic Book" pitchFamily="34" charset="0"/>
                <a:ea typeface="Helvetica Neue Light"/>
                <a:cs typeface="Helvetica Neue Light"/>
              </a:rPr>
              <a:t>INOX Multiplex Theatre</a:t>
            </a:r>
            <a:endParaRPr lang="en-US" sz="3600" b="1" i="1" dirty="0">
              <a:solidFill>
                <a:schemeClr val="bg1"/>
              </a:solidFill>
              <a:ea typeface="Helvetica Neue UltraLigh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125AAA-A8F5-493B-88FC-E6532D2FC7BE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93CB96-E53B-49A2-8722-A5229F2CA615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</p:spTree>
    <p:extLst>
      <p:ext uri="{BB962C8B-B14F-4D97-AF65-F5344CB8AC3E}">
        <p14:creationId xmlns:p14="http://schemas.microsoft.com/office/powerpoint/2010/main" val="232425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11944739" y="1084339"/>
            <a:ext cx="2533261" cy="35638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Client Name: </a:t>
            </a:r>
          </a:p>
          <a:p>
            <a:pPr algn="just">
              <a:lnSpc>
                <a:spcPct val="150000"/>
              </a:lnSpc>
            </a:pPr>
            <a:r>
              <a:rPr lang="en-GB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E-City Entertainment Pvt. Ltd. </a:t>
            </a:r>
          </a:p>
          <a:p>
            <a:pPr algn="just">
              <a:lnSpc>
                <a:spcPct val="150000"/>
              </a:lnSpc>
            </a:pPr>
            <a:r>
              <a:rPr 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SBUA: 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53,000 sq.m.</a:t>
            </a:r>
          </a:p>
          <a:p>
            <a:pPr algn="just">
              <a:lnSpc>
                <a:spcPct val="150000"/>
              </a:lnSpc>
            </a:pPr>
            <a:r>
              <a:rPr 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Project Cost: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INR 60 Crores</a:t>
            </a:r>
          </a:p>
          <a:p>
            <a:pPr algn="just">
              <a:lnSpc>
                <a:spcPct val="150000"/>
              </a:lnSpc>
            </a:pPr>
            <a:r>
              <a:rPr 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Completion Year: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2006</a:t>
            </a:r>
          </a:p>
          <a:p>
            <a:pPr algn="just">
              <a:lnSpc>
                <a:spcPct val="150000"/>
              </a:lnSpc>
            </a:pPr>
            <a:r>
              <a:rPr 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Services Provided: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Project Management Consultancy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Design &amp; engineering of utilities </a:t>
            </a:r>
          </a:p>
          <a:p>
            <a:pPr algn="just">
              <a:lnSpc>
                <a:spcPct val="150000"/>
              </a:lnSpc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Proof checking of various systems</a:t>
            </a:r>
          </a:p>
        </p:txBody>
      </p:sp>
      <p:sp>
        <p:nvSpPr>
          <p:cNvPr id="22" name="TextBox 4"/>
          <p:cNvSpPr txBox="1">
            <a:spLocks noChangeArrowheads="1"/>
          </p:cNvSpPr>
          <p:nvPr/>
        </p:nvSpPr>
        <p:spPr bwMode="auto">
          <a:xfrm>
            <a:off x="11928971" y="4813421"/>
            <a:ext cx="2549029" cy="326377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Key Features: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</a:t>
            </a:r>
            <a:r>
              <a:rPr 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4 </a:t>
            </a: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Screens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1,425 Seats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Cinema Hall : 2,950 m2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Hotel : 2900 m2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Restaurants: 1,250 m2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Retail : 8,100 m2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Basement Area :13,500 m2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Facilities are provided for Leisure, Entertainment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Cambria" panose="02040503050406030204" pitchFamily="18" charset="0"/>
                <a:ea typeface="Franklin Gothic Book" pitchFamily="34" charset="0"/>
                <a:cs typeface="Franklin Gothic Book" pitchFamily="34" charset="0"/>
              </a:rPr>
              <a:t>  Recreation, Eating and Retail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8600" y="1066800"/>
            <a:ext cx="11429998" cy="7467600"/>
            <a:chOff x="2" y="838200"/>
            <a:chExt cx="11963400" cy="7924800"/>
          </a:xfrm>
        </p:grpSpPr>
        <p:pic>
          <p:nvPicPr>
            <p:cNvPr id="57346" name="Picture 2" descr="http://3.bp.blogspot.com/_T_kbP76NIQA/S-hI-3kt4OI/AAAAAAAAAQ0/wubq67fgMO0/s1600/Fun+Republic02.JP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" y="4876800"/>
              <a:ext cx="11963400" cy="38862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7348" name="Picture 4" descr="http://img329.imageshack.us/img329/2064/funrepublicmallsmahussatg9.jp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" y="838200"/>
              <a:ext cx="7086600" cy="4038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7352" name="Picture 8" descr="img_1514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838200"/>
              <a:ext cx="4876800" cy="40386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063D5-2F1F-4C4F-8828-95834E5AF8EF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defTabSz="1358265">
              <a:defRPr/>
            </a:pPr>
            <a:r>
              <a:rPr lang="en-US" sz="3600" b="1" dirty="0">
                <a:solidFill>
                  <a:prstClr val="white"/>
                </a:solidFill>
                <a:latin typeface="Franklin Gothic Book" pitchFamily="34" charset="0"/>
                <a:ea typeface="Helvetica Neue Light"/>
                <a:cs typeface="Helvetica Neue Light"/>
              </a:rPr>
              <a:t>Fun Republic and Shopping Mall                                            </a:t>
            </a:r>
            <a:r>
              <a:rPr lang="en-US" sz="2400" b="1" dirty="0" err="1">
                <a:solidFill>
                  <a:prstClr val="white"/>
                </a:solidFill>
                <a:latin typeface="Franklin Gothic Book" pitchFamily="34" charset="0"/>
                <a:ea typeface="Helvetica Neue UltraLight"/>
              </a:rPr>
              <a:t>Lucknow</a:t>
            </a:r>
            <a:r>
              <a:rPr lang="en-US" sz="2400" b="1" dirty="0">
                <a:solidFill>
                  <a:prstClr val="white"/>
                </a:solidFill>
                <a:latin typeface="Franklin Gothic Book" pitchFamily="34" charset="0"/>
                <a:ea typeface="Helvetica Neue UltraLight"/>
              </a:rPr>
              <a:t>, Uttar Pradesh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125AAA-A8F5-493B-88FC-E6532D2FC7BE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93CB96-E53B-49A2-8722-A5229F2CA615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</p:spTree>
    <p:extLst>
      <p:ext uri="{BB962C8B-B14F-4D97-AF65-F5344CB8AC3E}">
        <p14:creationId xmlns:p14="http://schemas.microsoft.com/office/powerpoint/2010/main" val="258459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 descr="employment-news-MSRDC-logo.JPG"/>
          <p:cNvPicPr>
            <a:picLocks noChangeAspect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6705600" y="7696200"/>
            <a:ext cx="541338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7" descr="logo-1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252665" y="1600200"/>
            <a:ext cx="1584325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11" descr="Hindustan-Unilever-Logo.jp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1125200" y="1905000"/>
            <a:ext cx="15763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1" name="Picture 12" descr="marriott-logo.jpg"/>
          <p:cNvPicPr>
            <a:picLocks noChangeAspect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495800" y="1905000"/>
            <a:ext cx="1008062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2" name="Picture 13" descr="nse-logo.jp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787401" y="3063874"/>
            <a:ext cx="1052514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3" name="Picture 14" descr="boi-logo.jpg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847725" y="4151310"/>
            <a:ext cx="1060450" cy="617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4" name="Picture 15" descr="Imax_Logo.gi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43164" y="3081336"/>
            <a:ext cx="114776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5" name="Picture 16" descr="Premier_Ltd._Logo.jpg"/>
          <p:cNvPicPr>
            <a:picLocks noChangeAspect="1"/>
          </p:cNvPicPr>
          <p:nvPr/>
        </p:nvPicPr>
        <p:blipFill>
          <a:blip r:embed="rId9" cstate="email"/>
          <a:srcRect/>
          <a:stretch>
            <a:fillRect/>
          </a:stretch>
        </p:blipFill>
        <p:spPr bwMode="auto">
          <a:xfrm>
            <a:off x="2563813" y="3957636"/>
            <a:ext cx="1016000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6" name="Picture 17" descr="Alok-Logo.jpg"/>
          <p:cNvPicPr>
            <a:picLocks noChangeAspect="1"/>
          </p:cNvPicPr>
          <p:nvPr/>
        </p:nvPicPr>
        <p:blipFill>
          <a:blip r:embed="rId10" cstate="email"/>
          <a:srcRect/>
          <a:stretch>
            <a:fillRect/>
          </a:stretch>
        </p:blipFill>
        <p:spPr bwMode="auto">
          <a:xfrm>
            <a:off x="2443164" y="5195886"/>
            <a:ext cx="1139826" cy="79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7" name="Picture 18" descr="Assam-Govt.jpg"/>
          <p:cNvPicPr>
            <a:picLocks noChangeAspect="1"/>
          </p:cNvPicPr>
          <p:nvPr/>
        </p:nvPicPr>
        <p:blipFill>
          <a:blip r:embed="rId11" cstate="email"/>
          <a:srcRect/>
          <a:stretch>
            <a:fillRect/>
          </a:stretch>
        </p:blipFill>
        <p:spPr bwMode="auto">
          <a:xfrm>
            <a:off x="4418014" y="3729036"/>
            <a:ext cx="1039813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8" name="Picture 19" descr="Bajaj-Auto-Logo.jpg"/>
          <p:cNvPicPr>
            <a:picLocks noChangeAspect="1"/>
          </p:cNvPicPr>
          <p:nvPr/>
        </p:nvPicPr>
        <p:blipFill>
          <a:blip r:embed="rId12" cstate="email"/>
          <a:srcRect/>
          <a:stretch>
            <a:fillRect/>
          </a:stretch>
        </p:blipFill>
        <p:spPr bwMode="auto">
          <a:xfrm>
            <a:off x="4181476" y="2895598"/>
            <a:ext cx="1308101" cy="65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9" name="Picture 20" descr="ansal_plaza_gurgaon_logo.jpg"/>
          <p:cNvPicPr>
            <a:picLocks noChangeAspect="1"/>
          </p:cNvPicPr>
          <p:nvPr/>
        </p:nvPicPr>
        <p:blipFill>
          <a:blip r:embed="rId13" cstate="email"/>
          <a:srcRect/>
          <a:stretch>
            <a:fillRect/>
          </a:stretch>
        </p:blipFill>
        <p:spPr bwMode="auto">
          <a:xfrm>
            <a:off x="8643938" y="3922711"/>
            <a:ext cx="1154112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0" name="Picture 21" descr="logo.jpg"/>
          <p:cNvPicPr>
            <a:picLocks noChangeAspect="1"/>
          </p:cNvPicPr>
          <p:nvPr/>
        </p:nvPicPr>
        <p:blipFill>
          <a:blip r:embed="rId14" cstate="email"/>
          <a:srcRect/>
          <a:stretch>
            <a:fillRect/>
          </a:stretch>
        </p:blipFill>
        <p:spPr bwMode="auto">
          <a:xfrm>
            <a:off x="8440738" y="3087685"/>
            <a:ext cx="145415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1" name="Picture 23" descr="whirlpool-logo.jpg"/>
          <p:cNvPicPr>
            <a:picLocks noChangeAspect="1"/>
          </p:cNvPicPr>
          <p:nvPr/>
        </p:nvPicPr>
        <p:blipFill>
          <a:blip r:embed="rId15" cstate="email"/>
          <a:srcRect/>
          <a:stretch>
            <a:fillRect/>
          </a:stretch>
        </p:blipFill>
        <p:spPr bwMode="auto">
          <a:xfrm>
            <a:off x="6337301" y="4200524"/>
            <a:ext cx="1281114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2" name="Picture 24" descr="Unknown.jpeg"/>
          <p:cNvPicPr>
            <a:picLocks noChangeAspect="1"/>
          </p:cNvPicPr>
          <p:nvPr/>
        </p:nvPicPr>
        <p:blipFill>
          <a:blip r:embed="rId16" cstate="email"/>
          <a:srcRect/>
          <a:stretch>
            <a:fillRect/>
          </a:stretch>
        </p:blipFill>
        <p:spPr bwMode="auto">
          <a:xfrm>
            <a:off x="990603" y="5322885"/>
            <a:ext cx="790574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3" name="Picture 25" descr="11144_HampsonAerospaceLogo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204201" y="6672260"/>
            <a:ext cx="2413000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4" name="Picture 26" descr="bd_logo.jpg"/>
          <p:cNvPicPr>
            <a:picLocks noChangeAspect="1"/>
          </p:cNvPicPr>
          <p:nvPr/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8440739" y="4978398"/>
            <a:ext cx="1665286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5" name="Picture 27" descr="adb_logo.jpg"/>
          <p:cNvPicPr>
            <a:picLocks noChangeAspect="1"/>
          </p:cNvPicPr>
          <p:nvPr/>
        </p:nvPicPr>
        <p:blipFill>
          <a:blip r:embed="rId19" cstate="email"/>
          <a:srcRect/>
          <a:stretch>
            <a:fillRect/>
          </a:stretch>
        </p:blipFill>
        <p:spPr bwMode="auto">
          <a:xfrm>
            <a:off x="6375403" y="2746375"/>
            <a:ext cx="1247774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6" name="Picture 28" descr="moserbaer.jpg"/>
          <p:cNvPicPr>
            <a:picLocks noChangeAspect="1"/>
          </p:cNvPicPr>
          <p:nvPr/>
        </p:nvPicPr>
        <p:blipFill>
          <a:blip r:embed="rId20" cstate="email"/>
          <a:srcRect/>
          <a:stretch>
            <a:fillRect/>
          </a:stretch>
        </p:blipFill>
        <p:spPr bwMode="auto">
          <a:xfrm>
            <a:off x="8475664" y="5199060"/>
            <a:ext cx="1660525" cy="124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7" name="Picture 29" descr="reliance logo.jpg"/>
          <p:cNvPicPr>
            <a:picLocks noChangeAspect="1"/>
          </p:cNvPicPr>
          <p:nvPr/>
        </p:nvPicPr>
        <p:blipFill>
          <a:blip r:embed="rId21" cstate="email"/>
          <a:srcRect/>
          <a:stretch>
            <a:fillRect/>
          </a:stretch>
        </p:blipFill>
        <p:spPr bwMode="auto">
          <a:xfrm>
            <a:off x="6467476" y="5146673"/>
            <a:ext cx="1020763" cy="102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8" name="Picture 30" descr="003_arvind_mafatlal_group.jpg"/>
          <p:cNvPicPr>
            <a:picLocks noChangeAspect="1"/>
          </p:cNvPicPr>
          <p:nvPr/>
        </p:nvPicPr>
        <p:blipFill>
          <a:blip r:embed="rId22" cstate="email"/>
          <a:srcRect/>
          <a:stretch>
            <a:fillRect/>
          </a:stretch>
        </p:blipFill>
        <p:spPr bwMode="auto">
          <a:xfrm>
            <a:off x="4305301" y="5289548"/>
            <a:ext cx="1393826" cy="73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39" name="Picture 31" descr="SiemensLogo.jpg"/>
          <p:cNvPicPr>
            <a:picLocks noChangeAspect="1"/>
          </p:cNvPicPr>
          <p:nvPr/>
        </p:nvPicPr>
        <p:blipFill>
          <a:blip r:embed="rId23" cstate="email"/>
          <a:srcRect/>
          <a:stretch>
            <a:fillRect/>
          </a:stretch>
        </p:blipFill>
        <p:spPr bwMode="auto">
          <a:xfrm>
            <a:off x="11201400" y="6781800"/>
            <a:ext cx="1460501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40" name="Picture 32" descr="ICICI-Bank-Logo.jpg"/>
          <p:cNvPicPr>
            <a:picLocks noChangeAspect="1"/>
          </p:cNvPicPr>
          <p:nvPr/>
        </p:nvPicPr>
        <p:blipFill>
          <a:blip r:embed="rId24" cstate="email"/>
          <a:srcRect/>
          <a:stretch>
            <a:fillRect/>
          </a:stretch>
        </p:blipFill>
        <p:spPr bwMode="auto">
          <a:xfrm>
            <a:off x="4333875" y="7680324"/>
            <a:ext cx="1441450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41" name="Picture 33" descr="iffco.jpg"/>
          <p:cNvPicPr>
            <a:picLocks noChangeAspect="1"/>
          </p:cNvPicPr>
          <p:nvPr/>
        </p:nvPicPr>
        <p:blipFill>
          <a:blip r:embed="rId25" cstate="email"/>
          <a:srcRect/>
          <a:stretch>
            <a:fillRect/>
          </a:stretch>
        </p:blipFill>
        <p:spPr bwMode="auto">
          <a:xfrm>
            <a:off x="909639" y="6677023"/>
            <a:ext cx="996950" cy="36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42" name="Picture 34" descr="logoBig.jpg"/>
          <p:cNvPicPr>
            <a:picLocks noChangeAspect="1"/>
          </p:cNvPicPr>
          <p:nvPr/>
        </p:nvPicPr>
        <p:blipFill>
          <a:blip r:embed="rId26" cstate="email"/>
          <a:srcRect/>
          <a:stretch>
            <a:fillRect/>
          </a:stretch>
        </p:blipFill>
        <p:spPr bwMode="auto">
          <a:xfrm>
            <a:off x="2374901" y="6677023"/>
            <a:ext cx="1389062" cy="3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43" name="Picture 35" descr="Welspun_Logo.jpg"/>
          <p:cNvPicPr>
            <a:picLocks noChangeAspect="1"/>
          </p:cNvPicPr>
          <p:nvPr/>
        </p:nvPicPr>
        <p:blipFill>
          <a:blip r:embed="rId27" cstate="email"/>
          <a:srcRect/>
          <a:stretch>
            <a:fillRect/>
          </a:stretch>
        </p:blipFill>
        <p:spPr bwMode="auto">
          <a:xfrm>
            <a:off x="4243389" y="6462710"/>
            <a:ext cx="1531938" cy="1009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44" name="Picture 36" descr="6a00e54ef005958834012877771d9d970c-320wi.jpg"/>
          <p:cNvPicPr>
            <a:picLocks noChangeAspect="1"/>
          </p:cNvPicPr>
          <p:nvPr/>
        </p:nvPicPr>
        <p:blipFill>
          <a:blip r:embed="rId28" cstate="email"/>
          <a:srcRect/>
          <a:stretch>
            <a:fillRect/>
          </a:stretch>
        </p:blipFill>
        <p:spPr bwMode="auto">
          <a:xfrm>
            <a:off x="6408739" y="6662736"/>
            <a:ext cx="1290637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45" name="Picture 37" descr="l&amp;-T-logo.jpg"/>
          <p:cNvPicPr>
            <a:picLocks noChangeAspect="1"/>
          </p:cNvPicPr>
          <p:nvPr/>
        </p:nvPicPr>
        <p:blipFill>
          <a:blip r:embed="rId29" cstate="email"/>
          <a:srcRect/>
          <a:stretch>
            <a:fillRect/>
          </a:stretch>
        </p:blipFill>
        <p:spPr bwMode="auto">
          <a:xfrm>
            <a:off x="10820400" y="5715000"/>
            <a:ext cx="2298701" cy="53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46" name="Picture 38" descr="HAL_logo.gif"/>
          <p:cNvPicPr>
            <a:picLocks noChangeAspect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1430000" y="2514600"/>
            <a:ext cx="1290637" cy="129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47" name="Picture 39" descr="EicherLogo.gif"/>
          <p:cNvPicPr>
            <a:picLocks noChangeAspect="1"/>
          </p:cNvPicPr>
          <p:nvPr/>
        </p:nvPicPr>
        <p:blipFill>
          <a:blip r:embed="rId31" cstate="email"/>
          <a:srcRect/>
          <a:stretch>
            <a:fillRect/>
          </a:stretch>
        </p:blipFill>
        <p:spPr bwMode="auto">
          <a:xfrm>
            <a:off x="11506200" y="4572000"/>
            <a:ext cx="1290637" cy="80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48" name="Picture 40" descr="varun_beach_inox-logo.gif"/>
          <p:cNvPicPr>
            <a:picLocks noChangeAspect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8686800" y="1828800"/>
            <a:ext cx="1054101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49" name="Picture 41" descr="union-bank-of-india.gif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1133137" y="3738562"/>
            <a:ext cx="15430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0" name="Picture 42" descr="Hyatt-Logo.jpg"/>
          <p:cNvPicPr>
            <a:picLocks noChangeAspect="1"/>
          </p:cNvPicPr>
          <p:nvPr/>
        </p:nvPicPr>
        <p:blipFill>
          <a:blip r:embed="rId34" cstate="email"/>
          <a:srcRect/>
          <a:stretch>
            <a:fillRect/>
          </a:stretch>
        </p:blipFill>
        <p:spPr bwMode="auto">
          <a:xfrm>
            <a:off x="6324600" y="1905000"/>
            <a:ext cx="1222374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1" name="Picture 43" descr="welcome-logo.jpg"/>
          <p:cNvPicPr>
            <a:picLocks noChangeAspect="1"/>
          </p:cNvPicPr>
          <p:nvPr/>
        </p:nvPicPr>
        <p:blipFill>
          <a:blip r:embed="rId35" cstate="email"/>
          <a:srcRect/>
          <a:stretch>
            <a:fillRect/>
          </a:stretch>
        </p:blipFill>
        <p:spPr bwMode="auto">
          <a:xfrm>
            <a:off x="457200" y="1752600"/>
            <a:ext cx="1646237" cy="935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2" name="Picture 44" descr="PepsiCo-logo.jpg"/>
          <p:cNvPicPr>
            <a:picLocks noChangeAspect="1"/>
          </p:cNvPicPr>
          <p:nvPr/>
        </p:nvPicPr>
        <p:blipFill>
          <a:blip r:embed="rId36" cstate="email"/>
          <a:srcRect/>
          <a:stretch>
            <a:fillRect/>
          </a:stretch>
        </p:blipFill>
        <p:spPr bwMode="auto">
          <a:xfrm>
            <a:off x="2362200" y="7696200"/>
            <a:ext cx="1511301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53" name="Picture 45" descr="llgmDPaiihh.jpg"/>
          <p:cNvPicPr>
            <a:picLocks noChangeAspect="1"/>
          </p:cNvPicPr>
          <p:nvPr/>
        </p:nvPicPr>
        <p:blipFill>
          <a:blip r:embed="rId37" cstate="email"/>
          <a:srcRect/>
          <a:stretch>
            <a:fillRect/>
          </a:stretch>
        </p:blipFill>
        <p:spPr bwMode="auto">
          <a:xfrm>
            <a:off x="650876" y="7502525"/>
            <a:ext cx="1225550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56" name="Title 2"/>
          <p:cNvSpPr>
            <a:spLocks noGrp="1"/>
          </p:cNvSpPr>
          <p:nvPr>
            <p:ph type="title"/>
          </p:nvPr>
        </p:nvSpPr>
        <p:spPr>
          <a:xfrm>
            <a:off x="1600200" y="3048000"/>
            <a:ext cx="13167360" cy="1524001"/>
          </a:xfrm>
        </p:spPr>
        <p:txBody>
          <a:bodyPr/>
          <a:lstStyle/>
          <a:p>
            <a:r>
              <a:rPr lang="en-US" sz="5900" dirty="0">
                <a:solidFill>
                  <a:schemeClr val="bg1"/>
                </a:solidFill>
                <a:latin typeface="Franklin Gothic Book" pitchFamily="34" charset="0"/>
                <a:ea typeface="Helvetica Neue UltraLight"/>
              </a:rPr>
              <a:t>Key Clients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0DC0886-4D69-42F7-830B-256FE67474BD}"/>
              </a:ext>
            </a:extLst>
          </p:cNvPr>
          <p:cNvSpPr/>
          <p:nvPr/>
        </p:nvSpPr>
        <p:spPr>
          <a:xfrm>
            <a:off x="0" y="8894763"/>
            <a:ext cx="14630400" cy="249237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0EFFF8-16DE-45FF-8903-EC0A23F386DB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7979CF7-1D1B-4253-A0C6-56D4EC0C9A12}"/>
              </a:ext>
            </a:extLst>
          </p:cNvPr>
          <p:cNvSpPr/>
          <p:nvPr/>
        </p:nvSpPr>
        <p:spPr>
          <a:xfrm>
            <a:off x="-3464" y="-18333"/>
            <a:ext cx="14644257" cy="910791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>
              <a:lnSpc>
                <a:spcPts val="2488"/>
              </a:lnSpc>
            </a:pPr>
            <a:endParaRPr lang="en-US" sz="2800" b="1" dirty="0"/>
          </a:p>
          <a:p>
            <a:pPr defTabSz="13583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prstClr val="white"/>
                </a:solidFill>
                <a:latin typeface="Franklin Gothic Book" pitchFamily="34" charset="0"/>
                <a:ea typeface="Helvetica Neue UltraLight"/>
              </a:rPr>
              <a:t>Key Clients</a:t>
            </a:r>
            <a:endParaRPr lang="en-US" sz="2800" b="1" dirty="0">
              <a:solidFill>
                <a:srgbClr val="00B0F0"/>
              </a:solidFill>
            </a:endParaRPr>
          </a:p>
          <a:p>
            <a:pPr>
              <a:lnSpc>
                <a:spcPts val="2488"/>
              </a:lnSpc>
            </a:pPr>
            <a:endParaRPr lang="en-US"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08827533-13EF-4776-8C19-DE1559DC69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96600" y="8458200"/>
            <a:ext cx="3413125" cy="485775"/>
          </a:xfrm>
        </p:spPr>
        <p:txBody>
          <a:bodyPr/>
          <a:lstStyle/>
          <a:p>
            <a:pPr>
              <a:defRPr/>
            </a:pPr>
            <a:fld id="{A60EE9FB-A275-470A-BB61-962D504AF68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4495800"/>
            <a:ext cx="8763000" cy="37429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2261" tIns="61130" rIns="122261" bIns="61130">
            <a:spAutoFit/>
          </a:bodyPr>
          <a:lstStyle/>
          <a:p>
            <a:r>
              <a:rPr lang="en-US" sz="1680" b="1" dirty="0"/>
              <a:t>Regd. Office: </a:t>
            </a:r>
          </a:p>
          <a:p>
            <a:r>
              <a:rPr lang="en-US" sz="1680" dirty="0"/>
              <a:t>A-201, Upsahra lane, Shree Arham Bluz, C D Barfiwala Cross Lane, Andheri (W) , Mumbai - 400058.</a:t>
            </a:r>
          </a:p>
          <a:p>
            <a:r>
              <a:rPr lang="en-US" sz="1680" dirty="0"/>
              <a:t>Tel : 022- 44545653; 98858 09317 Email : </a:t>
            </a:r>
            <a:r>
              <a:rPr lang="en-US" sz="1680" dirty="0">
                <a:solidFill>
                  <a:schemeClr val="tx1">
                    <a:lumMod val="95000"/>
                    <a:lumOff val="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bd@transwat.com</a:t>
            </a:r>
            <a:r>
              <a:rPr lang="en-US" sz="16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;   </a:t>
            </a:r>
            <a:r>
              <a:rPr lang="en-US" sz="168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www.transwat.com</a:t>
            </a:r>
            <a:r>
              <a:rPr lang="en-US" sz="16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endParaRPr lang="en-US" sz="1680" dirty="0"/>
          </a:p>
          <a:p>
            <a:r>
              <a:rPr lang="en-US" sz="1680" b="1" dirty="0"/>
              <a:t>Corp. Office</a:t>
            </a:r>
            <a:r>
              <a:rPr lang="en-US" sz="1680" dirty="0"/>
              <a:t>: </a:t>
            </a:r>
          </a:p>
          <a:p>
            <a:r>
              <a:rPr lang="en-US" sz="1680" dirty="0"/>
              <a:t># 8-2-686/K/1&amp;2,  C-3,  2nd Floor,  ‘</a:t>
            </a:r>
            <a:r>
              <a:rPr lang="en-US" sz="1680" dirty="0" err="1"/>
              <a:t>Kimtee</a:t>
            </a:r>
            <a:r>
              <a:rPr lang="en-US" sz="1680" dirty="0"/>
              <a:t>   Square’, Road No: 12, </a:t>
            </a:r>
          </a:p>
          <a:p>
            <a:r>
              <a:rPr lang="en-US" sz="1680" dirty="0"/>
              <a:t> Banjara Hills, Hyderabad – 500 034</a:t>
            </a:r>
          </a:p>
          <a:p>
            <a:r>
              <a:rPr lang="en-US" sz="1680" dirty="0"/>
              <a:t>Phone : +91 40 23320233;   +91 98854 74414;   </a:t>
            </a:r>
          </a:p>
          <a:p>
            <a:r>
              <a:rPr lang="en-US" sz="1680" dirty="0"/>
              <a:t>Email :  </a:t>
            </a:r>
            <a:r>
              <a:rPr lang="en-US" sz="168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bd@transwat.com</a:t>
            </a:r>
            <a:r>
              <a:rPr lang="en-US" sz="16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80" dirty="0"/>
              <a:t>;  </a:t>
            </a:r>
            <a:r>
              <a:rPr lang="en-US" sz="16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reddy</a:t>
            </a:r>
            <a:r>
              <a:rPr lang="en-US" sz="1680" dirty="0">
                <a:solidFill>
                  <a:schemeClr val="tx1">
                    <a:lumMod val="95000"/>
                    <a:lumOff val="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@transwat.com</a:t>
            </a:r>
            <a:endParaRPr lang="en-US" sz="168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1680" dirty="0"/>
          </a:p>
          <a:p>
            <a:r>
              <a:rPr lang="en-US" sz="1680" b="1" dirty="0"/>
              <a:t>Regional Office:</a:t>
            </a:r>
          </a:p>
          <a:p>
            <a:r>
              <a:rPr lang="en-US" sz="1680" dirty="0"/>
              <a:t>House no. 226 , Block No 3, Subhash Nagar, </a:t>
            </a:r>
          </a:p>
          <a:p>
            <a:r>
              <a:rPr lang="en-US" sz="1680" dirty="0"/>
              <a:t>New Delhi 110027Mobile : +91 – 91121 48400 / +91- 9885 74414</a:t>
            </a:r>
          </a:p>
        </p:txBody>
      </p:sp>
      <p:sp>
        <p:nvSpPr>
          <p:cNvPr id="6" name="Rectangle 5"/>
          <p:cNvSpPr/>
          <p:nvPr/>
        </p:nvSpPr>
        <p:spPr>
          <a:xfrm>
            <a:off x="2209800" y="3200400"/>
            <a:ext cx="10149840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21868">
              <a:defRPr/>
            </a:pPr>
            <a:r>
              <a:rPr lang="en-US" b="1" dirty="0">
                <a:solidFill>
                  <a:schemeClr val="accent1"/>
                </a:solidFill>
                <a:latin typeface="Georgia" panose="02040502050405020303" pitchFamily="18" charset="0"/>
              </a:rPr>
              <a:t>TRANSWAT TECHNO-ENGINEERING SERVICES LTD</a:t>
            </a:r>
          </a:p>
          <a:p>
            <a:pPr algn="ctr" defTabSz="1221868">
              <a:defRPr/>
            </a:pPr>
            <a:r>
              <a:rPr lang="en-US" sz="2250" b="1" dirty="0">
                <a:solidFill>
                  <a:schemeClr val="accent1"/>
                </a:solidFill>
                <a:latin typeface="Georgia" panose="02040502050405020303" pitchFamily="18" charset="0"/>
              </a:rPr>
              <a:t>(Formerly WADIA TECHNO-ENGINEERING SERVICES LTD)</a:t>
            </a:r>
          </a:p>
          <a:p>
            <a:pPr algn="ctr" defTabSz="1221868">
              <a:defRPr/>
            </a:pPr>
            <a:endParaRPr lang="en-US" b="1" dirty="0">
              <a:solidFill>
                <a:srgbClr val="0070C0"/>
              </a:solidFill>
              <a:latin typeface="Georgia" panose="020405020504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533400"/>
            <a:ext cx="11151108" cy="2599396"/>
          </a:xfrm>
          <a:prstGeom prst="rect">
            <a:avLst/>
          </a:prstGeom>
          <a:noFill/>
        </p:spPr>
        <p:txBody>
          <a:bodyPr wrap="square" lIns="122267" tIns="61134" rIns="122267" bIns="61134" rtlCol="0">
            <a:spAutoFit/>
          </a:bodyPr>
          <a:lstStyle/>
          <a:p>
            <a:pPr algn="ctr"/>
            <a:endParaRPr lang="en-US" sz="2400" b="1" dirty="0">
              <a:solidFill>
                <a:srgbClr val="FF0000"/>
              </a:solidFill>
              <a:latin typeface="Engravers MT" panose="020907070805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2400" b="1" dirty="0">
                <a:latin typeface="Lucida Sans" panose="020B0602030504020204" pitchFamily="34" charset="0"/>
              </a:rPr>
              <a:t>M Sridhar Reddy : +91 98858 09317 (Director)</a:t>
            </a:r>
          </a:p>
          <a:p>
            <a:pPr>
              <a:lnSpc>
                <a:spcPct val="125000"/>
              </a:lnSpc>
            </a:pPr>
            <a:r>
              <a:rPr lang="en-US" sz="2400" b="1" dirty="0">
                <a:latin typeface="Lucida Sans" panose="020B0602030504020204" pitchFamily="34" charset="0"/>
              </a:rPr>
              <a:t>Email :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" panose="020B0602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reddy@transwat.com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" panose="020B0602030504020204" pitchFamily="34" charset="0"/>
              </a:rPr>
              <a:t>  </a:t>
            </a:r>
          </a:p>
          <a:p>
            <a:pPr>
              <a:lnSpc>
                <a:spcPct val="125000"/>
              </a:lnSpc>
            </a:pPr>
            <a:r>
              <a:rPr lang="en-US" sz="2400" b="1" dirty="0">
                <a:latin typeface="Lucida Sans" panose="020B0602030504020204" pitchFamily="34" charset="0"/>
              </a:rPr>
              <a:t>H Charles Sunny : + 91 9000 347 257 (Business Head)</a:t>
            </a:r>
          </a:p>
          <a:p>
            <a:pPr>
              <a:lnSpc>
                <a:spcPct val="125000"/>
              </a:lnSpc>
            </a:pPr>
            <a:r>
              <a:rPr lang="en-US" sz="2400" b="1" dirty="0">
                <a:latin typeface="Lucida Sans" panose="020B0602030504020204" pitchFamily="34" charset="0"/>
              </a:rPr>
              <a:t>Email:</a:t>
            </a:r>
            <a:r>
              <a:rPr lang="en-US" sz="2400" b="1" dirty="0">
                <a:solidFill>
                  <a:srgbClr val="0000FF"/>
                </a:solidFill>
                <a:latin typeface="Lucida Sans" panose="020B0602030504020204" pitchFamily="34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" panose="020B0602030504020204" pitchFamily="34" charset="0"/>
              </a:rPr>
              <a:t>bd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" panose="020B0602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@transwat.com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" panose="020B0602030504020204" pitchFamily="34" charset="0"/>
              </a:rPr>
              <a:t> </a:t>
            </a:r>
            <a:r>
              <a:rPr lang="en-US" sz="2400" b="1" dirty="0">
                <a:latin typeface="Lucida Sans" panose="020B0602030504020204" pitchFamily="34" charset="0"/>
              </a:rPr>
              <a:t>	</a:t>
            </a:r>
          </a:p>
          <a:p>
            <a:pPr algn="ctr">
              <a:lnSpc>
                <a:spcPct val="125000"/>
              </a:lnSpc>
            </a:pPr>
            <a:endParaRPr lang="en-US" sz="540" b="1" i="1" dirty="0"/>
          </a:p>
          <a:p>
            <a:pPr algn="r">
              <a:lnSpc>
                <a:spcPct val="125000"/>
              </a:lnSpc>
            </a:pPr>
            <a:r>
              <a:rPr lang="en-US" sz="900" i="1" dirty="0"/>
              <a:t> </a:t>
            </a:r>
            <a:endParaRPr lang="en-US" sz="3240" b="1" i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FC285-FFA0-4965-B414-EAC0290157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4724400"/>
            <a:ext cx="4316908" cy="40255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71B01B-D53F-4D2F-B7FF-97C722491EB7}"/>
              </a:ext>
            </a:extLst>
          </p:cNvPr>
          <p:cNvSpPr/>
          <p:nvPr/>
        </p:nvSpPr>
        <p:spPr>
          <a:xfrm>
            <a:off x="0" y="8894763"/>
            <a:ext cx="14630400" cy="249237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176D3B-5C72-4DDC-960A-54BD83CC5AC7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55458B-A308-4133-B767-46D8EC212EB4}"/>
              </a:ext>
            </a:extLst>
          </p:cNvPr>
          <p:cNvSpPr/>
          <p:nvPr/>
        </p:nvSpPr>
        <p:spPr>
          <a:xfrm>
            <a:off x="-3464" y="-18333"/>
            <a:ext cx="14644257" cy="910791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>
              <a:lnSpc>
                <a:spcPts val="2488"/>
              </a:lnSpc>
            </a:pPr>
            <a:endParaRPr lang="en-US" sz="2800" b="1" dirty="0"/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Engravers MT" panose="02090707080505020304" pitchFamily="18" charset="0"/>
              </a:rPr>
              <a:t>FOR ENQUIRIES, PLEASE CONTACT</a:t>
            </a:r>
            <a:endParaRPr lang="en-US" sz="2800" b="1" dirty="0">
              <a:latin typeface="Engravers MT" panose="02090707080505020304" pitchFamily="18" charset="0"/>
            </a:endParaRPr>
          </a:p>
          <a:p>
            <a:pPr>
              <a:lnSpc>
                <a:spcPts val="2488"/>
              </a:lnSpc>
            </a:pPr>
            <a:endParaRPr lang="en-US"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671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80D5ED-3F98-467D-809B-E1890759AB82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02DD4D-A611-469A-97C0-CD76BC99AC51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94173F-6B3B-42DD-BBB7-3231E8DFD8FE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>
              <a:lnSpc>
                <a:spcPts val="2488"/>
              </a:lnSpc>
            </a:pPr>
            <a:endParaRPr lang="en-US" sz="2800" b="1" dirty="0"/>
          </a:p>
          <a:p>
            <a:pPr lvl="0" defTabSz="1270635">
              <a:lnSpc>
                <a:spcPct val="110000"/>
              </a:lnSpc>
            </a:pPr>
            <a:r>
              <a:rPr kumimoji="1" lang="en-US" sz="3600" b="1" dirty="0">
                <a:solidFill>
                  <a:schemeClr val="bg1"/>
                </a:solidFill>
                <a:latin typeface="Franklin Gothic Book" pitchFamily="34" charset="0"/>
                <a:sym typeface="+mn-ea"/>
              </a:rPr>
              <a:t>Our PMC Services  </a:t>
            </a:r>
          </a:p>
          <a:p>
            <a:pPr>
              <a:lnSpc>
                <a:spcPts val="2488"/>
              </a:lnSpc>
            </a:pPr>
            <a:endParaRPr lang="en-US"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535C2-2B51-4D41-B980-FC7AA4921F31}"/>
              </a:ext>
            </a:extLst>
          </p:cNvPr>
          <p:cNvSpPr txBox="1"/>
          <p:nvPr/>
        </p:nvSpPr>
        <p:spPr>
          <a:xfrm>
            <a:off x="76200" y="304800"/>
            <a:ext cx="1097280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IN" sz="2400" dirty="0"/>
              <a:t>📊</a:t>
            </a:r>
            <a:r>
              <a:rPr lang="en-US" sz="2000" b="1" dirty="0"/>
              <a:t>Pre-Construction Advisory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Market assessment and feasibility studies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Site selection and land due diligence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Concept development and master planning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Assistance with statutory approvals and permits</a:t>
            </a:r>
          </a:p>
          <a:p>
            <a:endParaRPr lang="en-US" sz="2000" dirty="0"/>
          </a:p>
          <a:p>
            <a:r>
              <a:rPr lang="en-IN" sz="2400" dirty="0"/>
              <a:t>📐</a:t>
            </a:r>
            <a:r>
              <a:rPr lang="en-US" sz="2000" b="1" dirty="0"/>
              <a:t>Design &amp; Engineering Management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Coordination with architects and MEP consultants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Design reviews for cost-efficiency and functionality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BIM integration and sustainable design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Value engineering and technical vetting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IN" sz="2000" dirty="0"/>
              <a:t>🏗️ </a:t>
            </a:r>
            <a:r>
              <a:rPr lang="en-US" sz="2000" b="1" dirty="0"/>
              <a:t>Project Management &amp; Monitoring with OSHA Compliance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Development of detailed project schedules (WBS, CPM, PERT)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Support in BOQ validation, tendering, and vendor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Oversight of QA/QC processes, Cost Control &amp; Safety Management</a:t>
            </a:r>
          </a:p>
          <a:p>
            <a:endParaRPr lang="en-US" sz="2000" b="1" dirty="0"/>
          </a:p>
          <a:p>
            <a:r>
              <a:rPr lang="en-US" sz="2400" b="1" dirty="0"/>
              <a:t>🏁</a:t>
            </a:r>
            <a:r>
              <a:rPr lang="en-US" sz="2000" b="1" dirty="0"/>
              <a:t> Post-Construction &amp; Handover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Coordination of final testing and commissioning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Closure of snag lists and contractor bill verifications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Preparation of as-built drawings and HOTO documentation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OEM User Manual Training 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72CA38-E347-4C36-A4A6-97B13629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990600"/>
            <a:ext cx="3923189" cy="2438400"/>
          </a:xfrm>
          <a:prstGeom prst="rect">
            <a:avLst/>
          </a:prstGeom>
        </p:spPr>
      </p:pic>
      <p:pic>
        <p:nvPicPr>
          <p:cNvPr id="13" name="Picture 12" descr="A pool with trees and a building in the background&#10;&#10;Description automatically generated">
            <a:extLst>
              <a:ext uri="{FF2B5EF4-FFF2-40B4-BE49-F238E27FC236}">
                <a16:creationId xmlns:a16="http://schemas.microsoft.com/office/drawing/2014/main" id="{3F0C2FFD-844C-493F-A0AB-235A2D77C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6172200"/>
            <a:ext cx="6226536" cy="2362200"/>
          </a:xfrm>
          <a:prstGeom prst="rect">
            <a:avLst/>
          </a:prstGeom>
        </p:spPr>
      </p:pic>
      <p:pic>
        <p:nvPicPr>
          <p:cNvPr id="16" name="Picture 15" descr="A large white building with red truck in front&#10;&#10;Description automatically generated">
            <a:extLst>
              <a:ext uri="{FF2B5EF4-FFF2-40B4-BE49-F238E27FC236}">
                <a16:creationId xmlns:a16="http://schemas.microsoft.com/office/drawing/2014/main" id="{C3372972-29F7-4834-8F91-D274E0177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3733800"/>
            <a:ext cx="5043488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60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EF8475-90BE-43EA-8AAA-D8283E1A974D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A010E-5FBD-4B61-B339-E70E936F4AF0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6234B2-5756-4482-A7F7-FC9E3AED2766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>
              <a:lnSpc>
                <a:spcPts val="2488"/>
              </a:lnSpc>
            </a:pPr>
            <a:endParaRPr lang="en-US" sz="2800" b="1" dirty="0"/>
          </a:p>
          <a:p>
            <a:pPr lvl="0" defTabSz="1270635">
              <a:lnSpc>
                <a:spcPct val="110000"/>
              </a:lnSpc>
            </a:pPr>
            <a:r>
              <a:rPr kumimoji="1" lang="en-US" sz="3600" b="1" dirty="0">
                <a:solidFill>
                  <a:schemeClr val="bg1"/>
                </a:solidFill>
                <a:latin typeface="Franklin Gothic Book" pitchFamily="34" charset="0"/>
                <a:sym typeface="+mn-ea"/>
              </a:rPr>
              <a:t>Methodology</a:t>
            </a:r>
          </a:p>
          <a:p>
            <a:pPr>
              <a:lnSpc>
                <a:spcPts val="2488"/>
              </a:lnSpc>
            </a:pPr>
            <a:endParaRPr lang="en-US"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4593D-BC3D-4002-AAC1-F66072541965}"/>
              </a:ext>
            </a:extLst>
          </p:cNvPr>
          <p:cNvSpPr txBox="1"/>
          <p:nvPr/>
        </p:nvSpPr>
        <p:spPr>
          <a:xfrm>
            <a:off x="76200" y="741701"/>
            <a:ext cx="7620000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📊</a:t>
            </a:r>
            <a:r>
              <a:rPr lang="en-IN" sz="2000" dirty="0"/>
              <a:t> </a:t>
            </a:r>
            <a:r>
              <a:rPr lang="en-US" sz="2000" b="1" u="sng" dirty="0"/>
              <a:t>Pre-Construction Phase</a:t>
            </a:r>
            <a:endParaRPr lang="en-US" sz="20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Define project scope and user requirements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Conduct techno-commercial feasibility studies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Develop execution strategy and milestone-based schedule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Plan procurement and authority approvals</a:t>
            </a:r>
          </a:p>
          <a:p>
            <a:endParaRPr lang="en-US" sz="2000" dirty="0"/>
          </a:p>
          <a:p>
            <a:r>
              <a:rPr lang="en-IN" sz="2400" dirty="0"/>
              <a:t>📐</a:t>
            </a:r>
            <a:r>
              <a:rPr lang="en-IN" sz="2000" dirty="0"/>
              <a:t> </a:t>
            </a:r>
            <a:r>
              <a:rPr lang="en-US" sz="2000" b="1" u="sng" dirty="0"/>
              <a:t>Design Development</a:t>
            </a:r>
            <a:endParaRPr lang="en-US" sz="20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Finalize design briefs with stakeholders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Coordinate across architectural, structural, and MEP teams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Ensure constructability and value optimization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Identify and track clearance requirements</a:t>
            </a:r>
          </a:p>
          <a:p>
            <a:endParaRPr lang="en-US" sz="2000" dirty="0"/>
          </a:p>
          <a:p>
            <a:r>
              <a:rPr lang="en-IN" sz="2400" dirty="0"/>
              <a:t>🏗️ </a:t>
            </a:r>
            <a:r>
              <a:rPr lang="en-US" sz="2000" b="1" u="sng" dirty="0"/>
              <a:t>Construction Stage</a:t>
            </a:r>
            <a:endParaRPr lang="en-US" sz="20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Plan site mobilization and resources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Conduct daily and weekly progress tracking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Supervise vendors and resolve site-level issues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Manage cost flow and certification</a:t>
            </a:r>
          </a:p>
          <a:p>
            <a:endParaRPr lang="en-IN" sz="2000" dirty="0"/>
          </a:p>
        </p:txBody>
      </p:sp>
      <p:pic>
        <p:nvPicPr>
          <p:cNvPr id="9" name="Picture 4" descr="10">
            <a:extLst>
              <a:ext uri="{FF2B5EF4-FFF2-40B4-BE49-F238E27FC236}">
                <a16:creationId xmlns:a16="http://schemas.microsoft.com/office/drawing/2014/main" id="{5A1A8331-9E6B-4572-A60C-01CC5098023A}"/>
              </a:ext>
            </a:extLst>
          </p:cNvPr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82400" y="990600"/>
            <a:ext cx="2895600" cy="1964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5" descr="FEATR_POOL_08_D">
            <a:extLst>
              <a:ext uri="{FF2B5EF4-FFF2-40B4-BE49-F238E27FC236}">
                <a16:creationId xmlns:a16="http://schemas.microsoft.com/office/drawing/2014/main" id="{D83A528D-3F53-4CB4-A6F4-B0FE7A817CA0}"/>
              </a:ext>
            </a:extLst>
          </p:cNvPr>
          <p:cNvPicPr>
            <a:picLocks noChangeArrowheads="1"/>
          </p:cNvPicPr>
          <p:nvPr/>
        </p:nvPicPr>
        <p:blipFill>
          <a:blip r:embed="rId3" cstate="print"/>
          <a:srcRect b="5882"/>
          <a:stretch>
            <a:fillRect/>
          </a:stretch>
        </p:blipFill>
        <p:spPr bwMode="auto">
          <a:xfrm>
            <a:off x="7467600" y="990600"/>
            <a:ext cx="3657600" cy="2040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6" descr="cafe">
            <a:extLst>
              <a:ext uri="{FF2B5EF4-FFF2-40B4-BE49-F238E27FC236}">
                <a16:creationId xmlns:a16="http://schemas.microsoft.com/office/drawing/2014/main" id="{CF9A5C22-5485-44AE-B6B2-12E44BC5EBB7}"/>
              </a:ext>
            </a:extLst>
          </p:cNvPr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87000" y="6324600"/>
            <a:ext cx="4114800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0" descr="Grand Intercontinental2">
            <a:extLst>
              <a:ext uri="{FF2B5EF4-FFF2-40B4-BE49-F238E27FC236}">
                <a16:creationId xmlns:a16="http://schemas.microsoft.com/office/drawing/2014/main" id="{EEA6DEF1-AE16-46E6-87C1-22FDA1C16A47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6324600"/>
            <a:ext cx="4114800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8" descr="MAIN BUILDING-AMAN BAGH RESORT">
            <a:extLst>
              <a:ext uri="{FF2B5EF4-FFF2-40B4-BE49-F238E27FC236}">
                <a16:creationId xmlns:a16="http://schemas.microsoft.com/office/drawing/2014/main" id="{5D3302FE-CE2A-47F6-8A9D-886E78AB92F6}"/>
              </a:ext>
            </a:extLst>
          </p:cNvPr>
          <p:cNvPicPr>
            <a:picLocks noChangeArrowheads="1"/>
          </p:cNvPicPr>
          <p:nvPr/>
        </p:nvPicPr>
        <p:blipFill>
          <a:blip r:embed="rId6" cstate="print">
            <a:lum bright="12000"/>
          </a:blip>
          <a:srcRect/>
          <a:stretch>
            <a:fillRect/>
          </a:stretch>
        </p:blipFill>
        <p:spPr bwMode="auto">
          <a:xfrm>
            <a:off x="8458200" y="3352800"/>
            <a:ext cx="5638800" cy="2743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1214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E6F609-7C2F-42C2-A106-076AFE12B5E7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6E683-179A-489F-9C37-7FD8DD64506F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BE2A80-BF36-4291-B5EB-3FA411BEFB21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>
              <a:lnSpc>
                <a:spcPts val="2488"/>
              </a:lnSpc>
            </a:pPr>
            <a:endParaRPr lang="en-US" sz="2800" b="1" dirty="0"/>
          </a:p>
          <a:p>
            <a:pPr lvl="0" defTabSz="1270635">
              <a:lnSpc>
                <a:spcPct val="110000"/>
              </a:lnSpc>
            </a:pPr>
            <a:r>
              <a:rPr kumimoji="1" lang="en-US" sz="3600" b="1" dirty="0">
                <a:solidFill>
                  <a:schemeClr val="bg1"/>
                </a:solidFill>
                <a:latin typeface="Franklin Gothic Book" pitchFamily="34" charset="0"/>
                <a:sym typeface="+mn-ea"/>
              </a:rPr>
              <a:t>Key Advantages </a:t>
            </a:r>
          </a:p>
          <a:p>
            <a:pPr>
              <a:lnSpc>
                <a:spcPts val="2488"/>
              </a:lnSpc>
            </a:pPr>
            <a:endParaRPr lang="en-US"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6F20A-BA22-4506-8FBD-AFA2CB2209F5}"/>
              </a:ext>
            </a:extLst>
          </p:cNvPr>
          <p:cNvSpPr txBox="1"/>
          <p:nvPr/>
        </p:nvSpPr>
        <p:spPr>
          <a:xfrm>
            <a:off x="152400" y="1066800"/>
            <a:ext cx="975360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🌟 Sector-Specific Expertise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Deep understanding of hospitality &amp; entertainment project dynamics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Proven experience across luxury hotels, resorts, multiplexes, and leisure zones</a:t>
            </a:r>
          </a:p>
          <a:p>
            <a:endParaRPr lang="en-IN" sz="2000" dirty="0"/>
          </a:p>
          <a:p>
            <a:r>
              <a:rPr lang="en-IN" sz="2000" b="1" dirty="0"/>
              <a:t>📈 Time Optimization &amp; Cost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Realistic planning, fast-track execution, and cost-saving interventions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Minimized delays through proactive monitoring and agile adjustments</a:t>
            </a:r>
          </a:p>
          <a:p>
            <a:endParaRPr lang="en-IN" sz="2000" dirty="0"/>
          </a:p>
          <a:p>
            <a:r>
              <a:rPr lang="en-IN" sz="2000" b="1" dirty="0"/>
              <a:t>🧩 Seamless Coordination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One-stop interface for client, architect, contractors &amp; vendors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Effective management of multi-stakeholder inputs and approvals</a:t>
            </a:r>
          </a:p>
          <a:p>
            <a:endParaRPr lang="en-IN" sz="2000" dirty="0"/>
          </a:p>
          <a:p>
            <a:r>
              <a:rPr lang="en-IN" sz="2000" b="1" dirty="0"/>
              <a:t>🛡️ Quality Assurance &amp; Risk Mitigation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Robust QA/QC protocols and periodic audits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Early detection of risks and structured mitigation strategies</a:t>
            </a:r>
          </a:p>
          <a:p>
            <a:endParaRPr lang="en-IN" sz="2000" dirty="0"/>
          </a:p>
          <a:p>
            <a:r>
              <a:rPr lang="en-IN" sz="2000" b="1" dirty="0"/>
              <a:t>🔍 Transparent Reporting &amp;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Real-time dashboards, MIS reports &amp; escalation protocols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Full visibility into progress, bottlenecks, costs &amp; timelines</a:t>
            </a:r>
          </a:p>
          <a:p>
            <a:endParaRPr lang="en-IN" sz="2000" dirty="0"/>
          </a:p>
          <a:p>
            <a:r>
              <a:rPr lang="en-IN" sz="2000" b="1" dirty="0"/>
              <a:t>🚀 Operational Readiness Support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Handover, licensing, pre-opening coordination, and facility readiness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Support in branding, interiors, and guest experience enhancement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826AB-0039-4DF2-BD54-DAA83B3A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4343400"/>
            <a:ext cx="5791200" cy="43150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739C9-3813-4204-A2FE-B2FE4BB8B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914400"/>
            <a:ext cx="380999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50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Box 9"/>
          <p:cNvSpPr txBox="1">
            <a:spLocks noChangeArrowheads="1"/>
          </p:cNvSpPr>
          <p:nvPr/>
        </p:nvSpPr>
        <p:spPr bwMode="auto">
          <a:xfrm>
            <a:off x="7346950" y="4425950"/>
            <a:ext cx="6145213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ts val="1513"/>
              </a:lnSpc>
            </a:pPr>
            <a:endParaRPr lang="en-US" sz="4800">
              <a:solidFill>
                <a:srgbClr val="BFBFBF"/>
              </a:solidFill>
              <a:latin typeface="Franklin Gothic Book" pitchFamily="34" charset="0"/>
              <a:ea typeface="Franklin Gothic Book" pitchFamily="34" charset="0"/>
              <a:cs typeface="Franklin Gothic Book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1DEC07-A329-4892-852A-4F60AA4A1501}"/>
              </a:ext>
            </a:extLst>
          </p:cNvPr>
          <p:cNvSpPr/>
          <p:nvPr/>
        </p:nvSpPr>
        <p:spPr>
          <a:xfrm>
            <a:off x="0" y="-31174"/>
            <a:ext cx="14630400" cy="9175173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D252F-9B74-496B-AD55-5C680093AA1F}"/>
              </a:ext>
            </a:extLst>
          </p:cNvPr>
          <p:cNvSpPr txBox="1"/>
          <p:nvPr/>
        </p:nvSpPr>
        <p:spPr>
          <a:xfrm>
            <a:off x="2133600" y="4724400"/>
            <a:ext cx="8909050" cy="523174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chemeClr val="bg1"/>
                </a:solidFill>
              </a:rPr>
              <a:t>Transwat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Techno-Engineering Services Ltd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CCC04D-F343-4C88-8430-96D7F82A6DEB}"/>
              </a:ext>
            </a:extLst>
          </p:cNvPr>
          <p:cNvSpPr txBox="1"/>
          <p:nvPr/>
        </p:nvSpPr>
        <p:spPr>
          <a:xfrm>
            <a:off x="2286000" y="3657600"/>
            <a:ext cx="10756900" cy="2368551"/>
          </a:xfrm>
          <a:prstGeom prst="rect">
            <a:avLst/>
          </a:prstGeom>
          <a:noFill/>
        </p:spPr>
        <p:txBody>
          <a:bodyPr lIns="135845" tIns="67922" rIns="135845" bIns="67922">
            <a:spAutoFit/>
          </a:bodyPr>
          <a:lstStyle/>
          <a:p>
            <a:pPr defTabSz="135852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0" dirty="0">
                <a:solidFill>
                  <a:srgbClr val="FF0000"/>
                </a:solidFill>
                <a:latin typeface="Franklin Gothic Book" pitchFamily="34" charset="0"/>
                <a:cs typeface="Helvetica Neue UltraLight"/>
              </a:rPr>
              <a:t>         Key Hotel Projects </a:t>
            </a:r>
          </a:p>
          <a:p>
            <a:pPr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0" dirty="0">
              <a:solidFill>
                <a:schemeClr val="bg1">
                  <a:lumMod val="95000"/>
                </a:schemeClr>
              </a:solidFill>
              <a:latin typeface="Franklin Gothic Book" pitchFamily="34" charset="0"/>
              <a:cs typeface="Helvetica Neue Ultra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Y:\9.00 Photographs\commercial\_62R2563 copy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066800"/>
            <a:ext cx="9458325" cy="350813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Y:\9.00 Photographs\commercial\_62R2721 copy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20" y="4800600"/>
            <a:ext cx="4511580" cy="363712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3" descr="Y:\9.00 Photographs\commercial\_62R2763 copy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800600"/>
            <a:ext cx="4572000" cy="365744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0456312" y="1104900"/>
            <a:ext cx="3793088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Client Name: 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Seajuli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Property 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Viniyog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Limited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SBUA: 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1,10,000 sq.m.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Project Cost: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INR 620 Crores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Completion Year: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2003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Services Provided: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Architectural (Post Design Development) &amp; Structural Designing 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Proof Checking of HVAC, Electrical, Lift, IBMS, Security System, Fire Alarm, Audio-Visual &amp; Telephone, Designing of Plumbing, Fire Fighting, Natural Gas Installation, Boilers, WTP, STP 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0439400" y="4800600"/>
            <a:ext cx="3810000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Key Features: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651 Guest-Rooms &amp; 95 Service suites 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100,000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sq.ft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. (9,290 m2) for Retail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Food court , Regency club with Board rooms, Health spa, Fitness center, Business Centre and Pool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Grand Ballroom (900 seats)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Bar/Coffee shop (160 seats), Café / Brasserie (100 seats)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Parking for 780 cars (31,500 m2)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063D5-2F1F-4C4F-8828-95834E5AF8EF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>
              <a:lnSpc>
                <a:spcPts val="2488"/>
              </a:lnSpc>
            </a:pPr>
            <a:endParaRPr lang="en-US" sz="2800" b="1" dirty="0"/>
          </a:p>
          <a:p>
            <a:pPr defTabSz="1270635">
              <a:lnSpc>
                <a:spcPct val="110000"/>
              </a:lnSpc>
            </a:pPr>
            <a:r>
              <a:rPr kumimoji="1" lang="en-US" sz="3600" b="1" dirty="0">
                <a:solidFill>
                  <a:schemeClr val="bg1"/>
                </a:solidFill>
                <a:latin typeface="Franklin Gothic Book" pitchFamily="34" charset="0"/>
                <a:sym typeface="+mn-ea"/>
              </a:rPr>
              <a:t>Building Project – Grand Hyatt – Five Star Deluxe Hotel  </a:t>
            </a:r>
            <a:r>
              <a:rPr lang="en-US" sz="2400" b="1" dirty="0">
                <a:solidFill>
                  <a:schemeClr val="bg1"/>
                </a:solidFill>
                <a:latin typeface="Franklin Gothic Book" pitchFamily="34" charset="0"/>
                <a:ea typeface="Helvetica Neue Light"/>
                <a:cs typeface="Arial" pitchFamily="34" charset="0"/>
              </a:rPr>
              <a:t>(M</a:t>
            </a:r>
            <a:r>
              <a:rPr lang="en-US" sz="2400" b="1" dirty="0">
                <a:solidFill>
                  <a:schemeClr val="bg1"/>
                </a:solidFill>
                <a:latin typeface="Franklin Gothic Book" pitchFamily="34" charset="0"/>
                <a:ea typeface="Helvetica Neue UltraLight"/>
                <a:cs typeface="Arial" pitchFamily="34" charset="0"/>
              </a:rPr>
              <a:t>umbai) </a:t>
            </a:r>
            <a:endParaRPr kumimoji="1" lang="en-US" sz="2400" b="1" dirty="0">
              <a:solidFill>
                <a:schemeClr val="bg1"/>
              </a:solidFill>
              <a:latin typeface="Franklin Gothic Book" pitchFamily="34" charset="0"/>
              <a:sym typeface="+mn-ea"/>
            </a:endParaRPr>
          </a:p>
          <a:p>
            <a:pPr>
              <a:lnSpc>
                <a:spcPts val="2488"/>
              </a:lnSpc>
            </a:pPr>
            <a:endParaRPr lang="en-US"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125AAA-A8F5-493B-88FC-E6532D2FC7BE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3CB96-E53B-49A2-8722-A5229F2CA615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</p:spTree>
    <p:extLst>
      <p:ext uri="{BB962C8B-B14F-4D97-AF65-F5344CB8AC3E}">
        <p14:creationId xmlns:p14="http://schemas.microsoft.com/office/powerpoint/2010/main" val="383336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12081373" y="914401"/>
            <a:ext cx="2396627" cy="290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Client Name: </a:t>
            </a:r>
            <a:r>
              <a:rPr lang="en-US" sz="1400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Bharat Hotels Limited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SBUA</a:t>
            </a:r>
            <a:r>
              <a:rPr lang="en-US" sz="1400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:  70, 740 m²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Project Cost:  </a:t>
            </a:r>
            <a:r>
              <a:rPr lang="en-US" sz="1400" dirty="0" err="1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Rs</a:t>
            </a:r>
            <a:r>
              <a:rPr lang="en-US" sz="1400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. 170.00 </a:t>
            </a:r>
            <a:r>
              <a:rPr lang="en-US" sz="1400" dirty="0" err="1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Crores</a:t>
            </a:r>
            <a:r>
              <a:rPr lang="en-US" sz="1400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(excluding Land cost)</a:t>
            </a:r>
          </a:p>
          <a:p>
            <a:pPr algn="just">
              <a:lnSpc>
                <a:spcPct val="150000"/>
              </a:lnSpc>
            </a:pPr>
            <a:r>
              <a:rPr lang="en-US" sz="1400" b="1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Completion Year:  </a:t>
            </a:r>
            <a:r>
              <a:rPr lang="en-US" sz="1400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March 2003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Services Provided:</a:t>
            </a:r>
          </a:p>
          <a:p>
            <a:pPr algn="just">
              <a:lnSpc>
                <a:spcPct val="150000"/>
              </a:lnSpc>
            </a:pPr>
            <a:r>
              <a:rPr lang="en-US" sz="1400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Project Management including Construction Management</a:t>
            </a:r>
          </a:p>
        </p:txBody>
      </p:sp>
      <p:sp>
        <p:nvSpPr>
          <p:cNvPr id="22" name="TextBox 4"/>
          <p:cNvSpPr txBox="1">
            <a:spLocks noChangeArrowheads="1"/>
          </p:cNvSpPr>
          <p:nvPr/>
        </p:nvSpPr>
        <p:spPr bwMode="auto">
          <a:xfrm>
            <a:off x="12081373" y="3886200"/>
            <a:ext cx="2472828" cy="4847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Key Features: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5 Star deluxe Hotel comprising Hotel Block (double basement + 11 Floors) &amp; Commercial Block (double basement + 9 Floors).  Hotel Block (61, 825 Sqm) consists of suites 31 Nos. and guestrooms 340 Nos.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Commercial Block consist of 21 Apartments (2100 </a:t>
            </a:r>
            <a:r>
              <a:rPr lang="en-US" sz="1400" dirty="0" err="1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sqm</a:t>
            </a:r>
            <a:r>
              <a:rPr lang="en-US" sz="1400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).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400" dirty="0">
                <a:latin typeface="Franklin Gothic Book" pitchFamily="34" charset="0"/>
                <a:ea typeface="Franklin Gothic Book" pitchFamily="34" charset="0"/>
                <a:cs typeface="Franklin Gothic Book" pitchFamily="34" charset="0"/>
              </a:rPr>
              <a:t> Other Facilities include Grand Ball room, Banquet Hall, Pub, Restaurants, Swimming Pool, Heath Club, and Shopping &amp; Casino.</a:t>
            </a:r>
            <a:endParaRPr lang="en-US" sz="1400" b="1" dirty="0">
              <a:latin typeface="Franklin Gothic Book" pitchFamily="34" charset="0"/>
              <a:ea typeface="Franklin Gothic Book" pitchFamily="34" charset="0"/>
              <a:cs typeface="Franklin Gothic Book" pitchFamily="34" charset="0"/>
            </a:endParaRPr>
          </a:p>
        </p:txBody>
      </p:sp>
      <p:pic>
        <p:nvPicPr>
          <p:cNvPr id="2050" name="Picture 2" descr="site0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838201"/>
            <a:ext cx="6184094" cy="369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6" y="4724400"/>
            <a:ext cx="6245994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904868"/>
            <a:ext cx="5486400" cy="3633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5486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9063D5-2F1F-4C4F-8828-95834E5AF8EF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>
              <a:lnSpc>
                <a:spcPts val="2488"/>
              </a:lnSpc>
            </a:pPr>
            <a:endParaRPr lang="en-US" sz="2800" b="1" dirty="0"/>
          </a:p>
          <a:p>
            <a:pPr defTabSz="1358356">
              <a:defRPr/>
            </a:pPr>
            <a:r>
              <a:rPr lang="en-US" sz="3600" b="1" dirty="0">
                <a:solidFill>
                  <a:schemeClr val="bg1"/>
                </a:solidFill>
                <a:latin typeface="Franklin Gothic Book" pitchFamily="34" charset="0"/>
                <a:ea typeface="Helvetica Neue Light"/>
                <a:cs typeface="Helvetica Neue Light"/>
              </a:rPr>
              <a:t>Hotel Grand Inter-Continental </a:t>
            </a:r>
            <a:r>
              <a:rPr lang="en-US" sz="2400" b="1" dirty="0">
                <a:solidFill>
                  <a:schemeClr val="bg1"/>
                </a:solidFill>
                <a:latin typeface="Franklin Gothic Book" pitchFamily="34" charset="0"/>
                <a:ea typeface="Helvetica Neue Light"/>
                <a:cs typeface="Arial" pitchFamily="34" charset="0"/>
              </a:rPr>
              <a:t>(M</a:t>
            </a:r>
            <a:r>
              <a:rPr lang="en-US" sz="2400" b="1" dirty="0">
                <a:solidFill>
                  <a:schemeClr val="bg1"/>
                </a:solidFill>
                <a:latin typeface="Franklin Gothic Book" pitchFamily="34" charset="0"/>
                <a:ea typeface="Helvetica Neue UltraLight"/>
                <a:cs typeface="Arial" pitchFamily="34" charset="0"/>
              </a:rPr>
              <a:t>umbai) </a:t>
            </a:r>
          </a:p>
          <a:p>
            <a:pPr>
              <a:lnSpc>
                <a:spcPts val="2488"/>
              </a:lnSpc>
            </a:pPr>
            <a:endParaRPr lang="en-US"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125AAA-A8F5-493B-88FC-E6532D2FC7BE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93CB96-E53B-49A2-8722-A5229F2CA615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</p:spTree>
    <p:extLst>
      <p:ext uri="{BB962C8B-B14F-4D97-AF65-F5344CB8AC3E}">
        <p14:creationId xmlns:p14="http://schemas.microsoft.com/office/powerpoint/2010/main" val="82055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Y:\6.00 PDS\From delhi\PDS-PHOTO\Slide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19200" y="838200"/>
            <a:ext cx="12096750" cy="790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9063D5-2F1F-4C4F-8828-95834E5AF8EF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>
              <a:lnSpc>
                <a:spcPts val="2488"/>
              </a:lnSpc>
            </a:pPr>
            <a:endParaRPr lang="en-US" sz="2800" b="1" dirty="0"/>
          </a:p>
          <a:p>
            <a:pPr defTabSz="1358356">
              <a:defRPr/>
            </a:pPr>
            <a:r>
              <a:rPr lang="en-US" sz="3600" b="1" dirty="0">
                <a:solidFill>
                  <a:schemeClr val="bg1"/>
                </a:solidFill>
                <a:latin typeface="Franklin Gothic Book" pitchFamily="34" charset="0"/>
                <a:ea typeface="Helvetica Neue Light"/>
                <a:cs typeface="Helvetica Neue Light"/>
              </a:rPr>
              <a:t>Hotel Grand Inter-Continental </a:t>
            </a:r>
            <a:r>
              <a:rPr lang="en-US" sz="2400" b="1" dirty="0">
                <a:solidFill>
                  <a:schemeClr val="bg1"/>
                </a:solidFill>
                <a:latin typeface="Franklin Gothic Book" pitchFamily="34" charset="0"/>
                <a:ea typeface="Helvetica Neue Light"/>
                <a:cs typeface="Arial" pitchFamily="34" charset="0"/>
              </a:rPr>
              <a:t>(M</a:t>
            </a:r>
            <a:r>
              <a:rPr lang="en-US" sz="2400" b="1" dirty="0">
                <a:solidFill>
                  <a:schemeClr val="bg1"/>
                </a:solidFill>
                <a:latin typeface="Franklin Gothic Book" pitchFamily="34" charset="0"/>
                <a:ea typeface="Helvetica Neue UltraLight"/>
                <a:cs typeface="Arial" pitchFamily="34" charset="0"/>
              </a:rPr>
              <a:t>umbai) </a:t>
            </a:r>
          </a:p>
          <a:p>
            <a:pPr>
              <a:lnSpc>
                <a:spcPts val="2488"/>
              </a:lnSpc>
            </a:pPr>
            <a:endParaRPr lang="en-US"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125AAA-A8F5-493B-88FC-E6532D2FC7BE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3CB96-E53B-49A2-8722-A5229F2CA615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</p:spTree>
    <p:extLst>
      <p:ext uri="{BB962C8B-B14F-4D97-AF65-F5344CB8AC3E}">
        <p14:creationId xmlns:p14="http://schemas.microsoft.com/office/powerpoint/2010/main" val="151329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762001"/>
            <a:ext cx="13182600" cy="78486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9063D5-2F1F-4C4F-8828-95834E5AF8EF}"/>
              </a:ext>
            </a:extLst>
          </p:cNvPr>
          <p:cNvSpPr/>
          <p:nvPr/>
        </p:nvSpPr>
        <p:spPr>
          <a:xfrm>
            <a:off x="-3464" y="-18333"/>
            <a:ext cx="14644257" cy="780333"/>
          </a:xfrm>
          <a:prstGeom prst="rect">
            <a:avLst/>
          </a:prstGeom>
          <a:gradFill flip="none" rotWithShape="1">
            <a:gsLst>
              <a:gs pos="84000">
                <a:srgbClr val="00B0F0"/>
              </a:gs>
              <a:gs pos="38000">
                <a:srgbClr val="0070C0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>
              <a:lnSpc>
                <a:spcPts val="2488"/>
              </a:lnSpc>
            </a:pPr>
            <a:endParaRPr lang="en-US" sz="2800" b="1" dirty="0"/>
          </a:p>
          <a:p>
            <a:pPr defTabSz="1358356">
              <a:defRPr/>
            </a:pPr>
            <a:r>
              <a:rPr lang="en-US" sz="3600" b="1" dirty="0">
                <a:solidFill>
                  <a:prstClr val="white"/>
                </a:solidFill>
                <a:latin typeface="Franklin Gothic Book" pitchFamily="34" charset="0"/>
                <a:ea typeface="Helvetica Neue Light"/>
                <a:cs typeface="Helvetica Neue Light"/>
              </a:rPr>
              <a:t>Novotel, </a:t>
            </a:r>
            <a:r>
              <a:rPr lang="en-US" sz="3600" b="1" dirty="0" err="1">
                <a:solidFill>
                  <a:prstClr val="white"/>
                </a:solidFill>
                <a:latin typeface="Franklin Gothic Book" pitchFamily="34" charset="0"/>
                <a:ea typeface="Helvetica Neue Light"/>
                <a:cs typeface="Helvetica Neue Light"/>
              </a:rPr>
              <a:t>Shamshabad</a:t>
            </a:r>
            <a:r>
              <a:rPr lang="en-US" sz="3600" b="1" dirty="0">
                <a:solidFill>
                  <a:prstClr val="white"/>
                </a:solidFill>
                <a:latin typeface="Franklin Gothic Book" pitchFamily="34" charset="0"/>
                <a:ea typeface="Helvetica Neue Light"/>
                <a:cs typeface="Helvetica Neue Light"/>
              </a:rPr>
              <a:t> </a:t>
            </a:r>
            <a:r>
              <a:rPr lang="en-US" sz="2400" b="1" dirty="0">
                <a:solidFill>
                  <a:prstClr val="white"/>
                </a:solidFill>
                <a:latin typeface="Franklin Gothic Book" pitchFamily="34" charset="0"/>
                <a:ea typeface="Helvetica Neue Light"/>
                <a:cs typeface="Helvetica Neue Light"/>
              </a:rPr>
              <a:t>(Hyderabad)</a:t>
            </a:r>
            <a:r>
              <a:rPr lang="en-US" sz="1600" b="1" dirty="0">
                <a:solidFill>
                  <a:prstClr val="white"/>
                </a:solidFill>
                <a:latin typeface="Franklin Gothic Book" pitchFamily="34" charset="0"/>
                <a:ea typeface="Helvetica Neue UltraLight"/>
                <a:cs typeface="Arial" pitchFamily="34" charset="0"/>
              </a:rPr>
              <a:t> </a:t>
            </a:r>
          </a:p>
          <a:p>
            <a:pPr>
              <a:lnSpc>
                <a:spcPts val="2488"/>
              </a:lnSpc>
            </a:pPr>
            <a:endParaRPr lang="en-US" sz="1800" i="1" dirty="0">
              <a:solidFill>
                <a:schemeClr val="bg1"/>
              </a:solidFill>
              <a:latin typeface="Helvetica Neue Light"/>
              <a:ea typeface="Helvetica Neue Light"/>
              <a:cs typeface="Helvetica Neue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25AAA-A8F5-493B-88FC-E6532D2FC7BE}"/>
              </a:ext>
            </a:extLst>
          </p:cNvPr>
          <p:cNvSpPr/>
          <p:nvPr/>
        </p:nvSpPr>
        <p:spPr>
          <a:xfrm>
            <a:off x="0" y="8894763"/>
            <a:ext cx="14630400" cy="270788"/>
          </a:xfrm>
          <a:prstGeom prst="rect">
            <a:avLst/>
          </a:prstGeom>
          <a:gradFill flip="none" rotWithShape="1">
            <a:gsLst>
              <a:gs pos="100000">
                <a:srgbClr val="F2F2F2"/>
              </a:gs>
              <a:gs pos="38000">
                <a:srgbClr val="0070C0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5852" tIns="67926" rIns="135852" bIns="67926" anchor="ctr"/>
          <a:lstStyle/>
          <a:p>
            <a:pPr algn="ctr" defTabSz="135852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3CB96-E53B-49A2-8722-A5229F2CA615}"/>
              </a:ext>
            </a:extLst>
          </p:cNvPr>
          <p:cNvSpPr txBox="1"/>
          <p:nvPr/>
        </p:nvSpPr>
        <p:spPr>
          <a:xfrm>
            <a:off x="-3464" y="8873210"/>
            <a:ext cx="3581402" cy="292341"/>
          </a:xfrm>
          <a:prstGeom prst="rect">
            <a:avLst/>
          </a:prstGeom>
          <a:noFill/>
        </p:spPr>
        <p:txBody>
          <a:bodyPr wrap="square" lIns="91394" tIns="45697" rIns="91394" bIns="45697" rtlCol="0">
            <a:spAutoFit/>
          </a:bodyPr>
          <a:lstStyle/>
          <a:p>
            <a:pPr marL="0" marR="0" lvl="0" indent="0" algn="r" defTabSz="13566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Transwat Techno-Engineering Services Ltd</a:t>
            </a:r>
          </a:p>
        </p:txBody>
      </p:sp>
    </p:spTree>
    <p:extLst>
      <p:ext uri="{BB962C8B-B14F-4D97-AF65-F5344CB8AC3E}">
        <p14:creationId xmlns:p14="http://schemas.microsoft.com/office/powerpoint/2010/main" val="123048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3009</TotalTime>
  <Words>1484</Words>
  <Application>Microsoft Office PowerPoint</Application>
  <PresentationFormat>Custom</PresentationFormat>
  <Paragraphs>249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Gungsuh</vt:lpstr>
      <vt:lpstr>Arial</vt:lpstr>
      <vt:lpstr>Artifakt Element Black</vt:lpstr>
      <vt:lpstr>Calibri</vt:lpstr>
      <vt:lpstr>Calibri Light</vt:lpstr>
      <vt:lpstr>Cambria</vt:lpstr>
      <vt:lpstr>Engravers MT</vt:lpstr>
      <vt:lpstr>Franklin Gothic Book</vt:lpstr>
      <vt:lpstr>Georgia</vt:lpstr>
      <vt:lpstr>Helvetica Neue Light</vt:lpstr>
      <vt:lpstr>Helvetica Neue UltraLight</vt:lpstr>
      <vt:lpstr>Lucida Sans</vt:lpstr>
      <vt:lpstr>Times New Roman</vt:lpstr>
      <vt:lpstr>Wingdings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Clients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SULTAN</dc:creator>
  <cp:lastModifiedBy>Prasad Peri</cp:lastModifiedBy>
  <cp:revision>407</cp:revision>
  <dcterms:created xsi:type="dcterms:W3CDTF">2012-06-15T14:17:50Z</dcterms:created>
  <dcterms:modified xsi:type="dcterms:W3CDTF">2025-07-09T08:09:54Z</dcterms:modified>
</cp:coreProperties>
</file>